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1" r:id="rId22"/>
    <p:sldId id="494" r:id="rId23"/>
    <p:sldId id="495" r:id="rId24"/>
    <p:sldId id="496" r:id="rId25"/>
    <p:sldId id="497" r:id="rId26"/>
    <p:sldId id="498" r:id="rId27"/>
    <p:sldId id="499" r:id="rId28"/>
    <p:sldId id="500" r:id="rId29"/>
    <p:sldId id="501" r:id="rId30"/>
    <p:sldId id="502" r:id="rId31"/>
  </p:sldIdLst>
  <p:sldSz cx="12193588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nus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95" y="770448"/>
            <a:ext cx="11390399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3" y="130729"/>
            <a:ext cx="716365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814" y="159014"/>
            <a:ext cx="518702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91" y="6326906"/>
            <a:ext cx="111948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93" y="2392078"/>
            <a:ext cx="11390399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3" name="Image 2" descr="Une image contenant Police, Graphique, texte, graphisme&#10;&#10;Description générée automatiquement">
            <a:extLst>
              <a:ext uri="{FF2B5EF4-FFF2-40B4-BE49-F238E27FC236}">
                <a16:creationId xmlns:a16="http://schemas.microsoft.com/office/drawing/2014/main" id="{84606E7D-8326-442B-62CD-C79CBFAA49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565" y="254657"/>
            <a:ext cx="1486607" cy="51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19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nus 1 colonn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95" y="770448"/>
            <a:ext cx="11390399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3" y="130729"/>
            <a:ext cx="716365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814" y="159014"/>
            <a:ext cx="518702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91" y="6326906"/>
            <a:ext cx="111948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93" y="2392078"/>
            <a:ext cx="11390399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3" name="Image 2" descr="Une image contenant Police, Graphique, texte, graphisme&#10;&#10;Description générée automatiquement">
            <a:extLst>
              <a:ext uri="{FF2B5EF4-FFF2-40B4-BE49-F238E27FC236}">
                <a16:creationId xmlns:a16="http://schemas.microsoft.com/office/drawing/2014/main" id="{8515B943-EFB9-115D-7781-8FE737E666F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565" y="254657"/>
            <a:ext cx="1486607" cy="51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17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63F8332E-96D7-4962-8D67-873DB7E88E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5" y="234638"/>
            <a:ext cx="4298933" cy="3894401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740748C0-9B94-4E16-844B-BFC559539F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0623" y="463280"/>
            <a:ext cx="1999115" cy="2279398"/>
          </a:xfrm>
          <a:prstGeom prst="rect">
            <a:avLst/>
          </a:prstGeom>
        </p:spPr>
      </p:pic>
      <p:sp>
        <p:nvSpPr>
          <p:cNvPr id="17" name="Espace réservé du contenu 5">
            <a:extLst>
              <a:ext uri="{FF2B5EF4-FFF2-40B4-BE49-F238E27FC236}">
                <a16:creationId xmlns:a16="http://schemas.microsoft.com/office/drawing/2014/main" id="{7C173263-137C-4EFC-BD01-26F8DC39B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4079" y="4990810"/>
            <a:ext cx="3614748" cy="1500188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1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FED9D9B-7A23-D14A-8D7B-FEBA22ECE5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26603" b="28935"/>
          <a:stretch/>
        </p:blipFill>
        <p:spPr>
          <a:xfrm>
            <a:off x="8818036" y="3196667"/>
            <a:ext cx="3375553" cy="3676389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CCCE555B-5A08-C242-9E75-82A9BC6C39D0}"/>
              </a:ext>
            </a:extLst>
          </p:cNvPr>
          <p:cNvSpPr/>
          <p:nvPr userDrawn="1"/>
        </p:nvSpPr>
        <p:spPr>
          <a:xfrm>
            <a:off x="8594245" y="5945798"/>
            <a:ext cx="617918" cy="617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4FC6474-CB12-4041-860F-79E0B02A5D4C}"/>
              </a:ext>
            </a:extLst>
          </p:cNvPr>
          <p:cNvSpPr/>
          <p:nvPr userDrawn="1"/>
        </p:nvSpPr>
        <p:spPr>
          <a:xfrm>
            <a:off x="9537262" y="5945798"/>
            <a:ext cx="617918" cy="617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BFD2C66-20ED-004F-923E-ECD6223BB11E}"/>
              </a:ext>
            </a:extLst>
          </p:cNvPr>
          <p:cNvSpPr/>
          <p:nvPr userDrawn="1"/>
        </p:nvSpPr>
        <p:spPr>
          <a:xfrm>
            <a:off x="10480279" y="5945798"/>
            <a:ext cx="617918" cy="617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8311D46-42B9-B440-9AF7-C26937AB86AC}"/>
              </a:ext>
            </a:extLst>
          </p:cNvPr>
          <p:cNvSpPr/>
          <p:nvPr userDrawn="1"/>
        </p:nvSpPr>
        <p:spPr>
          <a:xfrm>
            <a:off x="11423296" y="5945798"/>
            <a:ext cx="617918" cy="617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F24AD0-EFD2-E44A-B2ED-B3B9E961B304}"/>
              </a:ext>
            </a:extLst>
          </p:cNvPr>
          <p:cNvSpPr txBox="1"/>
          <p:nvPr userDrawn="1"/>
        </p:nvSpPr>
        <p:spPr>
          <a:xfrm>
            <a:off x="5239005" y="3557157"/>
            <a:ext cx="16596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00C496"/>
                </a:solidFill>
              </a:rPr>
              <a:t>MERCI !</a:t>
            </a:r>
          </a:p>
        </p:txBody>
      </p:sp>
      <p:pic>
        <p:nvPicPr>
          <p:cNvPr id="3" name="Image 2" descr="Une image contenant Police, Graphique, texte, graphisme&#10;&#10;Description générée automatiquement">
            <a:extLst>
              <a:ext uri="{FF2B5EF4-FFF2-40B4-BE49-F238E27FC236}">
                <a16:creationId xmlns:a16="http://schemas.microsoft.com/office/drawing/2014/main" id="{37845E11-7B59-8C14-5E68-2303B61360B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64" y="852644"/>
            <a:ext cx="4295797" cy="150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73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2"/>
          <p:cNvSpPr/>
          <p:nvPr/>
        </p:nvSpPr>
        <p:spPr>
          <a:xfrm>
            <a:off x="401400" y="6310440"/>
            <a:ext cx="341748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  <a:ea typeface="Arial"/>
              </a:rPr>
              <a:t>Les journées ZFE-m 20 &amp; 21 novembre 2023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Image 26"/>
          <p:cNvPicPr/>
          <p:nvPr/>
        </p:nvPicPr>
        <p:blipFill>
          <a:blip r:embed="rId14"/>
          <a:stretch/>
        </p:blipFill>
        <p:spPr>
          <a:xfrm>
            <a:off x="250560" y="215640"/>
            <a:ext cx="2162520" cy="1958760"/>
          </a:xfrm>
          <a:prstGeom prst="rect">
            <a:avLst/>
          </a:prstGeom>
          <a:ln w="0">
            <a:noFill/>
          </a:ln>
        </p:spPr>
      </p:pic>
      <p:pic>
        <p:nvPicPr>
          <p:cNvPr id="2" name="Graphique 24"/>
          <p:cNvPicPr/>
          <p:nvPr/>
        </p:nvPicPr>
        <p:blipFill>
          <a:blip r:embed="rId15"/>
          <a:stretch/>
        </p:blipFill>
        <p:spPr>
          <a:xfrm>
            <a:off x="2342160" y="309960"/>
            <a:ext cx="1551600" cy="1770120"/>
          </a:xfrm>
          <a:prstGeom prst="rect">
            <a:avLst/>
          </a:prstGeom>
          <a:ln w="0">
            <a:noFill/>
          </a:ln>
        </p:spPr>
      </p:pic>
      <p:sp>
        <p:nvSpPr>
          <p:cNvPr id="3" name="Sous-titre 6"/>
          <p:cNvSpPr/>
          <p:nvPr/>
        </p:nvSpPr>
        <p:spPr>
          <a:xfrm>
            <a:off x="401400" y="5067720"/>
            <a:ext cx="11386800" cy="45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r-FR" sz="30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4" name="Image 11"/>
          <p:cNvPicPr/>
          <p:nvPr/>
        </p:nvPicPr>
        <p:blipFill>
          <a:blip r:embed="rId16"/>
          <a:srcRect r="26604" b="28936"/>
          <a:stretch/>
        </p:blipFill>
        <p:spPr>
          <a:xfrm>
            <a:off x="8817480" y="3196800"/>
            <a:ext cx="3372120" cy="3657960"/>
          </a:xfrm>
          <a:prstGeom prst="rect">
            <a:avLst/>
          </a:prstGeom>
          <a:ln w="0">
            <a:noFill/>
          </a:ln>
        </p:spPr>
      </p:pic>
      <p:pic>
        <p:nvPicPr>
          <p:cNvPr id="5" name="Image 2" descr="Une image contenant Police, Graphique, logo, graphisme&#10;&#10;Description générée automatiquement"/>
          <p:cNvPicPr/>
          <p:nvPr/>
        </p:nvPicPr>
        <p:blipFill>
          <a:blip r:embed="rId17"/>
          <a:stretch/>
        </p:blipFill>
        <p:spPr>
          <a:xfrm>
            <a:off x="496800" y="2331720"/>
            <a:ext cx="2738880" cy="1389600"/>
          </a:xfrm>
          <a:prstGeom prst="rect">
            <a:avLst/>
          </a:prstGeom>
          <a:ln w="0">
            <a:noFill/>
          </a:ln>
        </p:spPr>
      </p:pic>
      <p:pic>
        <p:nvPicPr>
          <p:cNvPr id="6" name="Image 6" descr="Une image contenant Police, Graphique, texte, graphisme&#10;&#10;Description générée automatiquement"/>
          <p:cNvPicPr/>
          <p:nvPr/>
        </p:nvPicPr>
        <p:blipFill>
          <a:blip r:embed="rId18"/>
          <a:stretch/>
        </p:blipFill>
        <p:spPr>
          <a:xfrm>
            <a:off x="8596440" y="505800"/>
            <a:ext cx="3116880" cy="108684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space réservé de la date 2"/>
          <p:cNvSpPr/>
          <p:nvPr/>
        </p:nvSpPr>
        <p:spPr>
          <a:xfrm>
            <a:off x="401400" y="6310440"/>
            <a:ext cx="341748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  <a:ea typeface="Arial"/>
              </a:rPr>
              <a:t>Les journées ZFE-m 20 &amp; 21 novembre 2023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Image 18"/>
          <p:cNvPicPr/>
          <p:nvPr/>
        </p:nvPicPr>
        <p:blipFill>
          <a:blip r:embed="rId17"/>
          <a:stretch/>
        </p:blipFill>
        <p:spPr>
          <a:xfrm>
            <a:off x="425880" y="130680"/>
            <a:ext cx="713160" cy="645840"/>
          </a:xfrm>
          <a:prstGeom prst="rect">
            <a:avLst/>
          </a:prstGeom>
          <a:ln w="0">
            <a:noFill/>
          </a:ln>
        </p:spPr>
      </p:pic>
      <p:pic>
        <p:nvPicPr>
          <p:cNvPr id="47" name="Graphique 19"/>
          <p:cNvPicPr/>
          <p:nvPr/>
        </p:nvPicPr>
        <p:blipFill>
          <a:blip r:embed="rId18"/>
          <a:stretch/>
        </p:blipFill>
        <p:spPr>
          <a:xfrm>
            <a:off x="1492560" y="159120"/>
            <a:ext cx="515520" cy="588240"/>
          </a:xfrm>
          <a:prstGeom prst="rect">
            <a:avLst/>
          </a:prstGeom>
          <a:ln w="0">
            <a:noFill/>
          </a:ln>
        </p:spPr>
      </p:pic>
      <p:cxnSp>
        <p:nvCxnSpPr>
          <p:cNvPr id="48" name="Connecteur droit 21"/>
          <p:cNvCxnSpPr/>
          <p:nvPr/>
        </p:nvCxnSpPr>
        <p:spPr>
          <a:xfrm>
            <a:off x="499320" y="6326640"/>
            <a:ext cx="11196360" cy="3240"/>
          </a:xfrm>
          <a:prstGeom prst="straightConnector1">
            <a:avLst/>
          </a:prstGeom>
          <a:ln w="19050">
            <a:solidFill>
              <a:srgbClr val="000000"/>
            </a:solidFill>
            <a:round/>
          </a:ln>
        </p:spPr>
      </p:cxnSp>
      <p:pic>
        <p:nvPicPr>
          <p:cNvPr id="49" name="Image 2" descr="Une image contenant Police, Graphique, texte, graphisme&#10;&#10;Description générée automatiquement"/>
          <p:cNvPicPr/>
          <p:nvPr/>
        </p:nvPicPr>
        <p:blipFill>
          <a:blip r:embed="rId19"/>
          <a:stretch/>
        </p:blipFill>
        <p:spPr>
          <a:xfrm>
            <a:off x="10266120" y="254520"/>
            <a:ext cx="1483200" cy="51624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44" r:id="rId13"/>
    <p:sldLayoutId id="2147483745" r:id="rId14"/>
    <p:sldLayoutId id="214748374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Espace réservé de la date 2"/>
          <p:cNvSpPr/>
          <p:nvPr/>
        </p:nvSpPr>
        <p:spPr>
          <a:xfrm>
            <a:off x="401400" y="6310440"/>
            <a:ext cx="341748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  <a:ea typeface="Arial"/>
              </a:rPr>
              <a:t>Les journées ZFE-m 20 &amp; 21 novembre 2023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Image 10"/>
          <p:cNvPicPr/>
          <p:nvPr/>
        </p:nvPicPr>
        <p:blipFill>
          <a:blip r:embed="rId14"/>
          <a:stretch/>
        </p:blipFill>
        <p:spPr>
          <a:xfrm>
            <a:off x="425880" y="130680"/>
            <a:ext cx="713160" cy="645840"/>
          </a:xfrm>
          <a:prstGeom prst="rect">
            <a:avLst/>
          </a:prstGeom>
          <a:ln w="0">
            <a:noFill/>
          </a:ln>
        </p:spPr>
      </p:pic>
      <p:pic>
        <p:nvPicPr>
          <p:cNvPr id="90" name="Graphique 11"/>
          <p:cNvPicPr/>
          <p:nvPr/>
        </p:nvPicPr>
        <p:blipFill>
          <a:blip r:embed="rId15"/>
          <a:stretch/>
        </p:blipFill>
        <p:spPr>
          <a:xfrm>
            <a:off x="1492560" y="159120"/>
            <a:ext cx="515520" cy="588240"/>
          </a:xfrm>
          <a:prstGeom prst="rect">
            <a:avLst/>
          </a:prstGeom>
          <a:ln w="0">
            <a:noFill/>
          </a:ln>
        </p:spPr>
      </p:pic>
      <p:cxnSp>
        <p:nvCxnSpPr>
          <p:cNvPr id="91" name="Connecteur droit 12"/>
          <p:cNvCxnSpPr/>
          <p:nvPr/>
        </p:nvCxnSpPr>
        <p:spPr>
          <a:xfrm>
            <a:off x="499320" y="6326640"/>
            <a:ext cx="11196360" cy="3240"/>
          </a:xfrm>
          <a:prstGeom prst="straightConnector1">
            <a:avLst/>
          </a:prstGeom>
          <a:ln w="19050">
            <a:solidFill>
              <a:srgbClr val="000000"/>
            </a:solidFill>
            <a:round/>
          </a:ln>
        </p:spPr>
      </p:cxnSp>
      <p:pic>
        <p:nvPicPr>
          <p:cNvPr id="92" name="Image 2" descr="Une image contenant Police, Graphique, texte, graphisme&#10;&#10;Description générée automatiquement"/>
          <p:cNvPicPr/>
          <p:nvPr/>
        </p:nvPicPr>
        <p:blipFill>
          <a:blip r:embed="rId16"/>
          <a:stretch/>
        </p:blipFill>
        <p:spPr>
          <a:xfrm>
            <a:off x="10266120" y="254520"/>
            <a:ext cx="1483200" cy="516240"/>
          </a:xfrm>
          <a:prstGeom prst="rect">
            <a:avLst/>
          </a:prstGeom>
          <a:ln w="0">
            <a:noFill/>
          </a:ln>
        </p:spPr>
      </p:pic>
      <p:sp>
        <p:nvSpPr>
          <p:cNvPr id="93" name="PlaceHolder 1"/>
          <p:cNvSpPr>
            <a:spLocks noGrp="1"/>
          </p:cNvSpPr>
          <p:nvPr>
            <p:ph type="dt" idx="1"/>
          </p:nvPr>
        </p:nvSpPr>
        <p:spPr>
          <a:xfrm>
            <a:off x="10266120" y="6370560"/>
            <a:ext cx="1522080" cy="36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  <p:sp>
        <p:nvSpPr>
          <p:cNvPr id="9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Espace réservé de la date 2"/>
          <p:cNvSpPr/>
          <p:nvPr/>
        </p:nvSpPr>
        <p:spPr>
          <a:xfrm>
            <a:off x="401400" y="6310440"/>
            <a:ext cx="341748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  <a:ea typeface="Arial"/>
              </a:rPr>
              <a:t>Les journées ZFE-m 20 &amp; 21 novembre 2023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Image 10"/>
          <p:cNvPicPr/>
          <p:nvPr/>
        </p:nvPicPr>
        <p:blipFill>
          <a:blip r:embed="rId14"/>
          <a:stretch/>
        </p:blipFill>
        <p:spPr>
          <a:xfrm>
            <a:off x="425880" y="130680"/>
            <a:ext cx="713160" cy="645840"/>
          </a:xfrm>
          <a:prstGeom prst="rect">
            <a:avLst/>
          </a:prstGeom>
          <a:ln w="0">
            <a:noFill/>
          </a:ln>
        </p:spPr>
      </p:pic>
      <p:pic>
        <p:nvPicPr>
          <p:cNvPr id="134" name="Graphique 11"/>
          <p:cNvPicPr/>
          <p:nvPr/>
        </p:nvPicPr>
        <p:blipFill>
          <a:blip r:embed="rId15"/>
          <a:stretch/>
        </p:blipFill>
        <p:spPr>
          <a:xfrm>
            <a:off x="1492560" y="159120"/>
            <a:ext cx="515520" cy="588240"/>
          </a:xfrm>
          <a:prstGeom prst="rect">
            <a:avLst/>
          </a:prstGeom>
          <a:ln w="0">
            <a:noFill/>
          </a:ln>
        </p:spPr>
      </p:pic>
      <p:cxnSp>
        <p:nvCxnSpPr>
          <p:cNvPr id="135" name="Connecteur droit 12"/>
          <p:cNvCxnSpPr/>
          <p:nvPr/>
        </p:nvCxnSpPr>
        <p:spPr>
          <a:xfrm>
            <a:off x="499320" y="6326640"/>
            <a:ext cx="11196360" cy="3240"/>
          </a:xfrm>
          <a:prstGeom prst="straightConnector1">
            <a:avLst/>
          </a:prstGeom>
          <a:ln w="19050">
            <a:solidFill>
              <a:srgbClr val="000000"/>
            </a:solidFill>
            <a:round/>
          </a:ln>
        </p:spPr>
      </p:cxnSp>
      <p:pic>
        <p:nvPicPr>
          <p:cNvPr id="136" name="Image 2" descr="Une image contenant Police, Graphique, texte, graphisme&#10;&#10;Description générée automatiquement"/>
          <p:cNvPicPr/>
          <p:nvPr/>
        </p:nvPicPr>
        <p:blipFill>
          <a:blip r:embed="rId16"/>
          <a:stretch/>
        </p:blipFill>
        <p:spPr>
          <a:xfrm>
            <a:off x="10266120" y="254520"/>
            <a:ext cx="1483200" cy="516240"/>
          </a:xfrm>
          <a:prstGeom prst="rect">
            <a:avLst/>
          </a:prstGeom>
          <a:ln w="0">
            <a:noFill/>
          </a:ln>
        </p:spPr>
      </p:pic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Espace réservé de la date 2"/>
          <p:cNvSpPr/>
          <p:nvPr/>
        </p:nvSpPr>
        <p:spPr>
          <a:xfrm>
            <a:off x="401400" y="6310440"/>
            <a:ext cx="341748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  <a:ea typeface="Arial"/>
              </a:rPr>
              <a:t>Les journées ZFE-m 20 &amp; 21 novembre 2023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Image 10"/>
          <p:cNvPicPr/>
          <p:nvPr/>
        </p:nvPicPr>
        <p:blipFill>
          <a:blip r:embed="rId14"/>
          <a:stretch/>
        </p:blipFill>
        <p:spPr>
          <a:xfrm>
            <a:off x="425880" y="130680"/>
            <a:ext cx="713160" cy="645840"/>
          </a:xfrm>
          <a:prstGeom prst="rect">
            <a:avLst/>
          </a:prstGeom>
          <a:ln w="0">
            <a:noFill/>
          </a:ln>
        </p:spPr>
      </p:pic>
      <p:pic>
        <p:nvPicPr>
          <p:cNvPr id="177" name="Graphique 11"/>
          <p:cNvPicPr/>
          <p:nvPr/>
        </p:nvPicPr>
        <p:blipFill>
          <a:blip r:embed="rId15"/>
          <a:stretch/>
        </p:blipFill>
        <p:spPr>
          <a:xfrm>
            <a:off x="1492560" y="159120"/>
            <a:ext cx="515520" cy="588240"/>
          </a:xfrm>
          <a:prstGeom prst="rect">
            <a:avLst/>
          </a:prstGeom>
          <a:ln w="0">
            <a:noFill/>
          </a:ln>
        </p:spPr>
      </p:pic>
      <p:cxnSp>
        <p:nvCxnSpPr>
          <p:cNvPr id="178" name="Connecteur droit 12"/>
          <p:cNvCxnSpPr/>
          <p:nvPr/>
        </p:nvCxnSpPr>
        <p:spPr>
          <a:xfrm>
            <a:off x="499320" y="6326640"/>
            <a:ext cx="11196360" cy="3240"/>
          </a:xfrm>
          <a:prstGeom prst="straightConnector1">
            <a:avLst/>
          </a:prstGeom>
          <a:ln w="19050">
            <a:solidFill>
              <a:srgbClr val="000000"/>
            </a:solidFill>
            <a:round/>
          </a:ln>
        </p:spPr>
      </p:cxnSp>
      <p:pic>
        <p:nvPicPr>
          <p:cNvPr id="179" name="Image 2" descr="Une image contenant Police, Graphique, texte, graphisme&#10;&#10;Description générée automatiquement"/>
          <p:cNvPicPr/>
          <p:nvPr/>
        </p:nvPicPr>
        <p:blipFill>
          <a:blip r:embed="rId16"/>
          <a:stretch/>
        </p:blipFill>
        <p:spPr>
          <a:xfrm>
            <a:off x="10266120" y="254520"/>
            <a:ext cx="1483200" cy="516240"/>
          </a:xfrm>
          <a:prstGeom prst="rect">
            <a:avLst/>
          </a:prstGeom>
          <a:ln w="0">
            <a:noFill/>
          </a:ln>
        </p:spPr>
      </p:pic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Espace réservé de la date 2"/>
          <p:cNvSpPr/>
          <p:nvPr/>
        </p:nvSpPr>
        <p:spPr>
          <a:xfrm>
            <a:off x="401400" y="6310440"/>
            <a:ext cx="341748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  <a:ea typeface="Arial"/>
              </a:rPr>
              <a:t>Les journées ZFE-m 20 &amp; 21 novembre 2023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9" name="Image 10"/>
          <p:cNvPicPr/>
          <p:nvPr/>
        </p:nvPicPr>
        <p:blipFill>
          <a:blip r:embed="rId14"/>
          <a:stretch/>
        </p:blipFill>
        <p:spPr>
          <a:xfrm>
            <a:off x="425880" y="130680"/>
            <a:ext cx="713160" cy="645840"/>
          </a:xfrm>
          <a:prstGeom prst="rect">
            <a:avLst/>
          </a:prstGeom>
          <a:ln w="0">
            <a:noFill/>
          </a:ln>
        </p:spPr>
      </p:pic>
      <p:pic>
        <p:nvPicPr>
          <p:cNvPr id="220" name="Graphique 11"/>
          <p:cNvPicPr/>
          <p:nvPr/>
        </p:nvPicPr>
        <p:blipFill>
          <a:blip r:embed="rId15"/>
          <a:stretch/>
        </p:blipFill>
        <p:spPr>
          <a:xfrm>
            <a:off x="1492560" y="159120"/>
            <a:ext cx="515520" cy="588240"/>
          </a:xfrm>
          <a:prstGeom prst="rect">
            <a:avLst/>
          </a:prstGeom>
          <a:ln w="0">
            <a:noFill/>
          </a:ln>
        </p:spPr>
      </p:pic>
      <p:cxnSp>
        <p:nvCxnSpPr>
          <p:cNvPr id="221" name="Connecteur droit 12"/>
          <p:cNvCxnSpPr/>
          <p:nvPr/>
        </p:nvCxnSpPr>
        <p:spPr>
          <a:xfrm>
            <a:off x="499320" y="6326640"/>
            <a:ext cx="11196360" cy="3240"/>
          </a:xfrm>
          <a:prstGeom prst="straightConnector1">
            <a:avLst/>
          </a:prstGeom>
          <a:ln w="19050">
            <a:solidFill>
              <a:srgbClr val="000000"/>
            </a:solidFill>
            <a:round/>
          </a:ln>
        </p:spPr>
      </p:cxnSp>
      <p:pic>
        <p:nvPicPr>
          <p:cNvPr id="222" name="Image 2" descr="Une image contenant Police, Graphique, texte, graphisme&#10;&#10;Description générée automatiquement"/>
          <p:cNvPicPr/>
          <p:nvPr/>
        </p:nvPicPr>
        <p:blipFill>
          <a:blip r:embed="rId16"/>
          <a:stretch/>
        </p:blipFill>
        <p:spPr>
          <a:xfrm>
            <a:off x="10266120" y="254520"/>
            <a:ext cx="1483200" cy="516240"/>
          </a:xfrm>
          <a:prstGeom prst="rect">
            <a:avLst/>
          </a:prstGeom>
          <a:ln w="0">
            <a:noFill/>
          </a:ln>
        </p:spPr>
      </p:pic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Espace réservé de la date 2"/>
          <p:cNvSpPr/>
          <p:nvPr/>
        </p:nvSpPr>
        <p:spPr>
          <a:xfrm>
            <a:off x="401400" y="6310440"/>
            <a:ext cx="341748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  <a:ea typeface="Arial"/>
              </a:rPr>
              <a:t>Les journées ZFE-m 20 &amp; 21 novembre 2023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2" name="Image 14"/>
          <p:cNvPicPr/>
          <p:nvPr/>
        </p:nvPicPr>
        <p:blipFill>
          <a:blip r:embed="rId14"/>
          <a:stretch/>
        </p:blipFill>
        <p:spPr>
          <a:xfrm>
            <a:off x="477000" y="234720"/>
            <a:ext cx="4295520" cy="3891240"/>
          </a:xfrm>
          <a:prstGeom prst="rect">
            <a:avLst/>
          </a:prstGeom>
          <a:ln w="0">
            <a:noFill/>
          </a:ln>
        </p:spPr>
      </p:pic>
      <p:pic>
        <p:nvPicPr>
          <p:cNvPr id="263" name="Graphique 15"/>
          <p:cNvPicPr/>
          <p:nvPr/>
        </p:nvPicPr>
        <p:blipFill>
          <a:blip r:embed="rId15"/>
          <a:stretch/>
        </p:blipFill>
        <p:spPr>
          <a:xfrm>
            <a:off x="4440240" y="463320"/>
            <a:ext cx="1995480" cy="2276280"/>
          </a:xfrm>
          <a:prstGeom prst="rect">
            <a:avLst/>
          </a:prstGeom>
          <a:ln w="0">
            <a:noFill/>
          </a:ln>
        </p:spPr>
      </p:pic>
      <p:pic>
        <p:nvPicPr>
          <p:cNvPr id="264" name="Image 5"/>
          <p:cNvPicPr/>
          <p:nvPr/>
        </p:nvPicPr>
        <p:blipFill>
          <a:blip r:embed="rId16"/>
          <a:srcRect r="26604" b="28936"/>
          <a:stretch/>
        </p:blipFill>
        <p:spPr>
          <a:xfrm>
            <a:off x="8817480" y="3196800"/>
            <a:ext cx="3372120" cy="3673080"/>
          </a:xfrm>
          <a:prstGeom prst="rect">
            <a:avLst/>
          </a:prstGeom>
          <a:ln w="0">
            <a:noFill/>
          </a:ln>
        </p:spPr>
      </p:pic>
      <p:sp>
        <p:nvSpPr>
          <p:cNvPr id="265" name="Ellipse 6"/>
          <p:cNvSpPr/>
          <p:nvPr/>
        </p:nvSpPr>
        <p:spPr>
          <a:xfrm>
            <a:off x="8593920" y="5945760"/>
            <a:ext cx="614520" cy="614520"/>
          </a:xfrm>
          <a:prstGeom prst="ellipse">
            <a:avLst/>
          </a:prstGeom>
          <a:solidFill>
            <a:srgbClr val="5770BE"/>
          </a:solidFill>
          <a:ln>
            <a:solidFill>
              <a:srgbClr val="405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66" name="Ellipse 7"/>
          <p:cNvSpPr/>
          <p:nvPr/>
        </p:nvSpPr>
        <p:spPr>
          <a:xfrm>
            <a:off x="9536760" y="5945760"/>
            <a:ext cx="614520" cy="614520"/>
          </a:xfrm>
          <a:prstGeom prst="ellipse">
            <a:avLst/>
          </a:prstGeom>
          <a:solidFill>
            <a:srgbClr val="5770BE"/>
          </a:solidFill>
          <a:ln>
            <a:solidFill>
              <a:srgbClr val="405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67" name="Ellipse 8"/>
          <p:cNvSpPr/>
          <p:nvPr/>
        </p:nvSpPr>
        <p:spPr>
          <a:xfrm>
            <a:off x="10479600" y="5945760"/>
            <a:ext cx="614520" cy="614520"/>
          </a:xfrm>
          <a:prstGeom prst="ellipse">
            <a:avLst/>
          </a:prstGeom>
          <a:solidFill>
            <a:srgbClr val="5770BE"/>
          </a:solidFill>
          <a:ln>
            <a:solidFill>
              <a:srgbClr val="405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68" name="Ellipse 9"/>
          <p:cNvSpPr/>
          <p:nvPr/>
        </p:nvSpPr>
        <p:spPr>
          <a:xfrm>
            <a:off x="11422440" y="5945760"/>
            <a:ext cx="614520" cy="614520"/>
          </a:xfrm>
          <a:prstGeom prst="ellipse">
            <a:avLst/>
          </a:prstGeom>
          <a:solidFill>
            <a:srgbClr val="5770BE"/>
          </a:solidFill>
          <a:ln>
            <a:solidFill>
              <a:srgbClr val="405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69" name="ZoneTexte 10"/>
          <p:cNvSpPr/>
          <p:nvPr/>
        </p:nvSpPr>
        <p:spPr>
          <a:xfrm>
            <a:off x="5247720" y="3557160"/>
            <a:ext cx="1639800" cy="54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C496"/>
                </a:solidFill>
                <a:latin typeface="Arial"/>
                <a:ea typeface="Arial"/>
              </a:rPr>
              <a:t>MERCI !</a:t>
            </a:r>
            <a:endParaRPr lang="fr-FR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0" name="Image 2" descr="Une image contenant Police, Graphique, texte, graphisme&#10;&#10;Description générée automatiquement"/>
          <p:cNvPicPr/>
          <p:nvPr/>
        </p:nvPicPr>
        <p:blipFill>
          <a:blip r:embed="rId17"/>
          <a:stretch/>
        </p:blipFill>
        <p:spPr>
          <a:xfrm>
            <a:off x="7388640" y="852480"/>
            <a:ext cx="4292280" cy="1497600"/>
          </a:xfrm>
          <a:prstGeom prst="rect">
            <a:avLst/>
          </a:prstGeom>
          <a:ln w="0">
            <a:noFill/>
          </a:ln>
        </p:spPr>
      </p:pic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enjamin.rous@cerema.fr" TargetMode="External"/><Relationship Id="rId2" Type="http://schemas.openxmlformats.org/officeDocument/2006/relationships/hyperlink" Target="mailto:patrice.morandas@cerema.fr" TargetMode="Externa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1.jpeg"/><Relationship Id="rId4" Type="http://schemas.openxmlformats.org/officeDocument/2006/relationships/hyperlink" Target="mailto:julie.vallet@cerema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01400" y="3760560"/>
            <a:ext cx="11386800" cy="889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4200" b="1" strike="noStrike" spc="-1" dirty="0">
                <a:solidFill>
                  <a:srgbClr val="00C496"/>
                </a:solidFill>
                <a:latin typeface="Arial"/>
                <a:ea typeface="Arial"/>
              </a:rPr>
              <a:t>Les journées ZFE-m</a:t>
            </a:r>
            <a:endParaRPr lang="fr-FR" sz="4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Rectangle 2"/>
          <p:cNvSpPr/>
          <p:nvPr/>
        </p:nvSpPr>
        <p:spPr>
          <a:xfrm>
            <a:off x="391680" y="4619160"/>
            <a:ext cx="10253880" cy="158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000" b="0" strike="noStrike" spc="-1">
                <a:solidFill>
                  <a:srgbClr val="3465A4"/>
                </a:solidFill>
                <a:latin typeface="Arial"/>
                <a:ea typeface="Arial"/>
              </a:rPr>
              <a:t>Le</a:t>
            </a:r>
            <a:r>
              <a:rPr lang="fr-FR" sz="3000" b="0" strike="noStrike" spc="-1">
                <a:solidFill>
                  <a:srgbClr val="0070C0"/>
                </a:solidFill>
                <a:latin typeface="Arial"/>
                <a:ea typeface="Arial"/>
              </a:rPr>
              <a:t> </a:t>
            </a:r>
            <a:r>
              <a:rPr lang="fr-FR" sz="3000" b="0" strike="noStrike" spc="-1">
                <a:solidFill>
                  <a:srgbClr val="ED4C05"/>
                </a:solidFill>
                <a:latin typeface="Arial"/>
                <a:ea typeface="Arial"/>
              </a:rPr>
              <a:t>Cerema</a:t>
            </a:r>
            <a:r>
              <a:rPr lang="fr-FR" sz="3000" b="0" strike="noStrike" spc="-1">
                <a:solidFill>
                  <a:srgbClr val="0070C0"/>
                </a:solidFill>
                <a:latin typeface="Arial"/>
                <a:ea typeface="Arial"/>
              </a:rPr>
              <a:t> </a:t>
            </a:r>
            <a:r>
              <a:rPr lang="fr-FR" sz="3000" b="0" strike="noStrike" spc="-1">
                <a:solidFill>
                  <a:srgbClr val="3465A4"/>
                </a:solidFill>
                <a:latin typeface="Arial"/>
                <a:ea typeface="Arial"/>
              </a:rPr>
              <a:t>accompagne les territoires dans le déploiement </a:t>
            </a:r>
            <a:endParaRPr lang="fr-FR" sz="3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000" b="0" strike="noStrike" spc="-1">
                <a:solidFill>
                  <a:srgbClr val="3465A4"/>
                </a:solidFill>
                <a:latin typeface="Arial"/>
                <a:ea typeface="Arial"/>
              </a:rPr>
              <a:t>de</a:t>
            </a:r>
            <a:r>
              <a:rPr lang="fr-FR" sz="3000" b="0" strike="noStrike" spc="-1">
                <a:solidFill>
                  <a:schemeClr val="accent5"/>
                </a:solidFill>
                <a:latin typeface="Arial"/>
                <a:ea typeface="Arial"/>
              </a:rPr>
              <a:t> </a:t>
            </a:r>
            <a:r>
              <a:rPr lang="fr-FR" sz="3000" b="0" strike="noStrike" spc="-1">
                <a:solidFill>
                  <a:srgbClr val="ED4C05"/>
                </a:solidFill>
                <a:latin typeface="Arial"/>
                <a:ea typeface="Arial"/>
              </a:rPr>
              <a:t>politiques de mobilités</a:t>
            </a:r>
            <a:r>
              <a:rPr lang="fr-FR" sz="3000" b="0" strike="noStrike" spc="-1">
                <a:solidFill>
                  <a:srgbClr val="00B0F0"/>
                </a:solidFill>
                <a:latin typeface="Arial"/>
                <a:ea typeface="Arial"/>
              </a:rPr>
              <a:t> </a:t>
            </a:r>
            <a:r>
              <a:rPr lang="fr-FR" sz="3000" b="0" strike="noStrike" spc="-1">
                <a:solidFill>
                  <a:srgbClr val="3465A4"/>
                </a:solidFill>
                <a:latin typeface="Arial"/>
                <a:ea typeface="Arial"/>
              </a:rPr>
              <a:t>favorables à la</a:t>
            </a:r>
            <a:r>
              <a:rPr lang="fr-FR" sz="3000" b="0" strike="noStrike" spc="-1">
                <a:solidFill>
                  <a:srgbClr val="0070C0"/>
                </a:solidFill>
                <a:latin typeface="Arial"/>
                <a:ea typeface="Arial"/>
              </a:rPr>
              <a:t> </a:t>
            </a:r>
            <a:r>
              <a:rPr lang="fr-FR" sz="3000" b="0" strike="noStrike" spc="-1">
                <a:solidFill>
                  <a:srgbClr val="ED4C05"/>
                </a:solidFill>
                <a:latin typeface="Arial"/>
                <a:ea typeface="Arial"/>
              </a:rPr>
              <a:t>qualité de l’air</a:t>
            </a:r>
            <a:endParaRPr lang="fr-FR" sz="3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00C496"/>
                </a:solidFill>
                <a:latin typeface="Arial"/>
                <a:ea typeface="Arial"/>
              </a:rPr>
              <a:t>Patrice Morandas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1" name="Image 310"/>
          <p:cNvPicPr/>
          <p:nvPr/>
        </p:nvPicPr>
        <p:blipFill>
          <a:blip r:embed="rId2"/>
          <a:stretch/>
        </p:blipFill>
        <p:spPr>
          <a:xfrm>
            <a:off x="10279800" y="5154120"/>
            <a:ext cx="1910520" cy="1701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401400" y="770400"/>
            <a:ext cx="11386800" cy="1029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Des </a:t>
            </a:r>
            <a:r>
              <a:rPr lang="fr-FR" sz="3200" b="1" strike="noStrike" spc="-1">
                <a:solidFill>
                  <a:srgbClr val="ED4C05"/>
                </a:solidFill>
                <a:latin typeface="Arial"/>
                <a:ea typeface="Arial"/>
              </a:rPr>
              <a:t>outils</a:t>
            </a: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 au service des collectivités : 				le </a:t>
            </a:r>
            <a:r>
              <a:rPr lang="fr-FR" sz="3200" b="1" strike="noStrike" spc="-1">
                <a:solidFill>
                  <a:srgbClr val="ED4C05"/>
                </a:solidFill>
                <a:latin typeface="Arial"/>
                <a:ea typeface="Arial"/>
              </a:rPr>
              <a:t>D</a:t>
            </a: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iagnostic </a:t>
            </a:r>
            <a:r>
              <a:rPr lang="fr-FR" sz="3200" b="1" strike="noStrike" spc="-1">
                <a:solidFill>
                  <a:srgbClr val="ED4C05"/>
                </a:solidFill>
                <a:latin typeface="Arial"/>
                <a:ea typeface="Arial"/>
              </a:rPr>
              <a:t>É</a:t>
            </a: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nergie </a:t>
            </a:r>
            <a:r>
              <a:rPr lang="fr-FR" sz="3200" b="1" strike="noStrike" spc="-1">
                <a:solidFill>
                  <a:srgbClr val="ED4C05"/>
                </a:solidFill>
                <a:latin typeface="Arial"/>
                <a:ea typeface="Arial"/>
              </a:rPr>
              <a:t>É</a:t>
            </a: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missions des </a:t>
            </a:r>
            <a:r>
              <a:rPr lang="fr-FR" sz="3200" b="1" strike="noStrike" spc="-1">
                <a:solidFill>
                  <a:srgbClr val="ED4C05"/>
                </a:solidFill>
                <a:latin typeface="Arial"/>
                <a:ea typeface="Arial"/>
              </a:rPr>
              <a:t>M</a:t>
            </a: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obilités – ZFE-m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6" name="Image 405"/>
          <p:cNvPicPr/>
          <p:nvPr/>
        </p:nvPicPr>
        <p:blipFill>
          <a:blip r:embed="rId2"/>
          <a:stretch/>
        </p:blipFill>
        <p:spPr>
          <a:xfrm>
            <a:off x="11077200" y="5864400"/>
            <a:ext cx="1115280" cy="993240"/>
          </a:xfrm>
          <a:prstGeom prst="rect">
            <a:avLst/>
          </a:prstGeom>
          <a:ln w="0">
            <a:noFill/>
          </a:ln>
        </p:spPr>
      </p:pic>
      <p:sp>
        <p:nvSpPr>
          <p:cNvPr id="407" name="Espace réservé du contenu 12"/>
          <p:cNvSpPr/>
          <p:nvPr/>
        </p:nvSpPr>
        <p:spPr>
          <a:xfrm>
            <a:off x="214560" y="1872360"/>
            <a:ext cx="6294600" cy="236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Aft>
                <a:spcPts val="283"/>
              </a:spcAft>
              <a:tabLst>
                <a:tab pos="0" algn="l"/>
              </a:tabLst>
            </a:pPr>
            <a:r>
              <a:rPr lang="fr-FR" sz="2000" b="1" strike="noStrike" spc="-1">
                <a:solidFill>
                  <a:srgbClr val="ED4C05"/>
                </a:solidFill>
                <a:latin typeface="Arial"/>
                <a:ea typeface="Arial"/>
              </a:rPr>
              <a:t>Mieux </a:t>
            </a:r>
            <a:r>
              <a:rPr lang="fr-FR" sz="2000" b="0" strike="noStrike" spc="-1">
                <a:solidFill>
                  <a:srgbClr val="ED4C05"/>
                </a:solidFill>
                <a:latin typeface="Arial"/>
                <a:ea typeface="Arial"/>
              </a:rPr>
              <a:t>connaître pour mieux réduire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283"/>
              </a:spcAft>
              <a:tabLst>
                <a:tab pos="0" algn="l"/>
              </a:tabLst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Pour l’ensemble des trafics sur un territoire urbain, le DEEM est un </a:t>
            </a:r>
            <a:r>
              <a:rPr lang="fr-FR" sz="2000" b="0" u="sng" strike="noStrike" spc="-1">
                <a:solidFill>
                  <a:srgbClr val="3465A4"/>
                </a:solidFill>
                <a:uFillTx/>
                <a:latin typeface="Arial"/>
                <a:ea typeface="Arial"/>
              </a:rPr>
              <a:t>outil harmonisé de calcul 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qui estime :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283"/>
              </a:spcAft>
              <a:tabLst>
                <a:tab pos="0" algn="l"/>
              </a:tabLst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- les consommations énergétiques (tep)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283"/>
              </a:spcAft>
              <a:tabLst>
                <a:tab pos="0" algn="l"/>
              </a:tabLst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- des émissions de polluants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283"/>
              </a:spcAft>
              <a:tabLst>
                <a:tab pos="0" algn="l"/>
              </a:tabLst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- des émissions de gaz à effet de serre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8" name="Image 407"/>
          <p:cNvPicPr/>
          <p:nvPr/>
        </p:nvPicPr>
        <p:blipFill>
          <a:blip r:embed="rId3"/>
          <a:stretch/>
        </p:blipFill>
        <p:spPr>
          <a:xfrm>
            <a:off x="1009080" y="4177080"/>
            <a:ext cx="9430560" cy="2122560"/>
          </a:xfrm>
          <a:prstGeom prst="rect">
            <a:avLst/>
          </a:prstGeom>
          <a:ln w="0">
            <a:noFill/>
          </a:ln>
        </p:spPr>
      </p:pic>
      <p:sp>
        <p:nvSpPr>
          <p:cNvPr id="409" name="Espace réservé du contenu 12"/>
          <p:cNvSpPr/>
          <p:nvPr/>
        </p:nvSpPr>
        <p:spPr>
          <a:xfrm>
            <a:off x="6798600" y="1800360"/>
            <a:ext cx="5081040" cy="206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  <a:tabLst>
                <a:tab pos="0" algn="l"/>
              </a:tabLst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Un </a:t>
            </a:r>
            <a:r>
              <a:rPr lang="fr-FR" sz="2000" b="0" strike="noStrike" spc="-1">
                <a:solidFill>
                  <a:srgbClr val="ED4C05"/>
                </a:solidFill>
                <a:latin typeface="Arial"/>
                <a:ea typeface="Arial"/>
              </a:rPr>
              <a:t>outil d’évaluation environnementale de niveau stratégique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, il peut contribuer à l’élaboration des ZFE-m, PPA, PDU, PCAET, PLUi, SCoT, etc..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tabLst>
                <a:tab pos="0" algn="l"/>
              </a:tabLst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-&gt; Adossé à une Enquête Mobilité Certifiée Cerema (</a:t>
            </a:r>
            <a:r>
              <a:rPr lang="fr-FR" sz="2000" b="0" u="sng" strike="noStrike" spc="-1">
                <a:solidFill>
                  <a:srgbClr val="3465A4"/>
                </a:solidFill>
                <a:uFillTx/>
                <a:latin typeface="Arial"/>
                <a:ea typeface="Arial"/>
              </a:rPr>
              <a:t>EMC²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)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tabLst>
                <a:tab pos="0" algn="l"/>
              </a:tabLst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tabLst>
                <a:tab pos="0" algn="l"/>
              </a:tabLst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/>
          <p:nvPr/>
        </p:nvSpPr>
        <p:spPr>
          <a:xfrm>
            <a:off x="154440" y="180000"/>
            <a:ext cx="11622240" cy="12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fr-FR" sz="3200" b="1" strike="noStrike" spc="-1">
                <a:solidFill>
                  <a:srgbClr val="0070C0"/>
                </a:solidFill>
                <a:latin typeface="Arial"/>
                <a:ea typeface="Arial"/>
              </a:rPr>
              <a:t>                  </a:t>
            </a: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Des </a:t>
            </a:r>
            <a:r>
              <a:rPr lang="fr-FR" sz="3200" b="1" strike="noStrike" spc="-1">
                <a:solidFill>
                  <a:srgbClr val="ED4C05"/>
                </a:solidFill>
                <a:latin typeface="Arial"/>
                <a:ea typeface="Arial"/>
              </a:rPr>
              <a:t>outils</a:t>
            </a:r>
            <a:r>
              <a:rPr lang="fr-FR" sz="3200" b="1" strike="noStrike" spc="-1">
                <a:solidFill>
                  <a:srgbClr val="0070C0"/>
                </a:solidFill>
                <a:latin typeface="Arial"/>
                <a:ea typeface="Arial"/>
              </a:rPr>
              <a:t> </a:t>
            </a: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au service des collectivités :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le </a:t>
            </a:r>
            <a:r>
              <a:rPr lang="fr-FR" sz="3200" b="1" strike="noStrike" spc="-1">
                <a:solidFill>
                  <a:srgbClr val="ED4C05"/>
                </a:solidFill>
                <a:latin typeface="Arial"/>
                <a:ea typeface="Arial"/>
              </a:rPr>
              <a:t>D</a:t>
            </a: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iagnostic </a:t>
            </a:r>
            <a:r>
              <a:rPr lang="fr-FR" sz="3200" b="1" strike="noStrike" spc="-1">
                <a:solidFill>
                  <a:srgbClr val="ED4C05"/>
                </a:solidFill>
                <a:latin typeface="Arial"/>
                <a:ea typeface="Arial"/>
              </a:rPr>
              <a:t>É</a:t>
            </a: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nergie </a:t>
            </a:r>
            <a:r>
              <a:rPr lang="fr-FR" sz="3200" b="1" strike="noStrike" spc="-1">
                <a:solidFill>
                  <a:srgbClr val="ED4C05"/>
                </a:solidFill>
                <a:latin typeface="Arial"/>
                <a:ea typeface="Arial"/>
              </a:rPr>
              <a:t>É</a:t>
            </a: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missions des </a:t>
            </a:r>
            <a:r>
              <a:rPr lang="fr-FR" sz="3200" b="1" strike="noStrike" spc="-1">
                <a:solidFill>
                  <a:srgbClr val="ED4C05"/>
                </a:solidFill>
                <a:latin typeface="Arial"/>
                <a:ea typeface="Arial"/>
              </a:rPr>
              <a:t>M</a:t>
            </a: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obilités – ZFE-m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1" name="Image 410"/>
          <p:cNvPicPr/>
          <p:nvPr/>
        </p:nvPicPr>
        <p:blipFill>
          <a:blip r:embed="rId2"/>
          <a:stretch/>
        </p:blipFill>
        <p:spPr>
          <a:xfrm>
            <a:off x="360000" y="1441440"/>
            <a:ext cx="5759640" cy="4888080"/>
          </a:xfrm>
          <a:prstGeom prst="rect">
            <a:avLst/>
          </a:prstGeom>
          <a:ln w="0">
            <a:noFill/>
          </a:ln>
        </p:spPr>
      </p:pic>
      <p:sp>
        <p:nvSpPr>
          <p:cNvPr id="412" name="Espace réservé du contenu 12"/>
          <p:cNvSpPr/>
          <p:nvPr/>
        </p:nvSpPr>
        <p:spPr>
          <a:xfrm>
            <a:off x="6840360" y="1620000"/>
            <a:ext cx="4857840" cy="424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200" b="0" strike="noStrike" spc="-1">
                <a:solidFill>
                  <a:srgbClr val="3465A4"/>
                </a:solidFill>
                <a:latin typeface="Arial"/>
                <a:ea typeface="Arial"/>
              </a:rPr>
              <a:t>Exemple d’application : </a:t>
            </a:r>
            <a:r>
              <a:rPr lang="fr-FR" sz="2200" b="0" u="sng" strike="noStrike" spc="-1">
                <a:solidFill>
                  <a:srgbClr val="3465A4"/>
                </a:solidFill>
                <a:uFillTx/>
                <a:latin typeface="Arial"/>
                <a:ea typeface="Arial"/>
              </a:rPr>
              <a:t>Répartition des déplacements et des émissions de GES selon le le type de flux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200" b="0" strike="noStrike" spc="-1">
                <a:solidFill>
                  <a:srgbClr val="3465A4"/>
                </a:solidFill>
                <a:latin typeface="Arial"/>
                <a:ea typeface="Arial"/>
              </a:rPr>
              <a:t>- Agence d’urbanisme de Grenoble (EMC² 2020)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200" b="0" strike="noStrike" spc="-1">
                <a:solidFill>
                  <a:srgbClr val="3465A4"/>
                </a:solidFill>
                <a:latin typeface="Arial"/>
                <a:ea typeface="Arial"/>
              </a:rPr>
              <a:t>- Déplacement des habitants de la grande région grenobloise sur le territoire, un jour moyen de semaine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endParaRPr lang="fr-FR" sz="1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200" b="0" strike="noStrike" spc="-1">
                <a:solidFill>
                  <a:srgbClr val="3465A4"/>
                </a:solidFill>
                <a:latin typeface="Arial"/>
                <a:ea typeface="Arial"/>
              </a:rPr>
              <a:t>Possibilité d’</a:t>
            </a:r>
            <a:r>
              <a:rPr lang="fr-FR" sz="2200" b="0" strike="noStrike" spc="-1">
                <a:solidFill>
                  <a:srgbClr val="ED4C05"/>
                </a:solidFill>
                <a:latin typeface="Arial"/>
                <a:ea typeface="Arial"/>
              </a:rPr>
              <a:t>application aux périmètres et scénarios d’interdiction des ZFE-m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tabLst>
                <a:tab pos="0" algn="l"/>
              </a:tabLst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3" name="Image 412"/>
          <p:cNvPicPr/>
          <p:nvPr/>
        </p:nvPicPr>
        <p:blipFill>
          <a:blip r:embed="rId3"/>
          <a:stretch/>
        </p:blipFill>
        <p:spPr>
          <a:xfrm>
            <a:off x="11077200" y="5864400"/>
            <a:ext cx="1115280" cy="993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2112840" y="435960"/>
            <a:ext cx="11386800" cy="100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b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Des</a:t>
            </a:r>
            <a:r>
              <a:rPr lang="fr-FR" sz="3200" b="1" strike="noStrike" spc="-1">
                <a:solidFill>
                  <a:srgbClr val="0070C0"/>
                </a:solidFill>
                <a:latin typeface="Arial"/>
                <a:ea typeface="Arial"/>
              </a:rPr>
              <a:t> </a:t>
            </a:r>
            <a:r>
              <a:rPr lang="fr-FR" sz="3200" b="1" strike="noStrike" spc="-1">
                <a:solidFill>
                  <a:srgbClr val="ED4C05"/>
                </a:solidFill>
                <a:latin typeface="Arial"/>
                <a:ea typeface="Arial"/>
              </a:rPr>
              <a:t>outils</a:t>
            </a:r>
            <a:r>
              <a:rPr lang="fr-FR" sz="3200" b="1" strike="noStrike" spc="-1">
                <a:solidFill>
                  <a:srgbClr val="0070C0"/>
                </a:solidFill>
                <a:latin typeface="Arial"/>
                <a:ea typeface="Arial"/>
              </a:rPr>
              <a:t> </a:t>
            </a: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au service des collectivités : 	</a:t>
            </a:r>
            <a:r>
              <a:rPr lang="fr-FR" sz="3200" b="1" strike="noStrike" spc="-1">
                <a:solidFill>
                  <a:srgbClr val="0070C0"/>
                </a:solidFill>
                <a:latin typeface="Arial"/>
                <a:ea typeface="Arial"/>
              </a:rPr>
              <a:t>			</a:t>
            </a: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projet d’une</a:t>
            </a:r>
            <a:r>
              <a:rPr lang="fr-FR" sz="3200" b="1" strike="noStrike" spc="-1">
                <a:solidFill>
                  <a:srgbClr val="0070C0"/>
                </a:solidFill>
                <a:latin typeface="Arial"/>
                <a:ea typeface="Arial"/>
              </a:rPr>
              <a:t> </a:t>
            </a:r>
            <a:r>
              <a:rPr lang="fr-FR" sz="3200" b="1" strike="noStrike" spc="-1">
                <a:solidFill>
                  <a:srgbClr val="ED4C05"/>
                </a:solidFill>
                <a:latin typeface="Arial"/>
                <a:ea typeface="Arial"/>
              </a:rPr>
              <a:t>base de données trafic </a:t>
            </a: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nationale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5" name="Image 414"/>
          <p:cNvPicPr/>
          <p:nvPr/>
        </p:nvPicPr>
        <p:blipFill>
          <a:blip r:embed="rId2"/>
          <a:stretch/>
        </p:blipFill>
        <p:spPr>
          <a:xfrm>
            <a:off x="48240" y="1440000"/>
            <a:ext cx="12056040" cy="4688640"/>
          </a:xfrm>
          <a:prstGeom prst="rect">
            <a:avLst/>
          </a:prstGeom>
          <a:ln w="0">
            <a:noFill/>
          </a:ln>
        </p:spPr>
      </p:pic>
      <p:pic>
        <p:nvPicPr>
          <p:cNvPr id="416" name="Image 415"/>
          <p:cNvPicPr/>
          <p:nvPr/>
        </p:nvPicPr>
        <p:blipFill>
          <a:blip r:embed="rId3"/>
          <a:stretch/>
        </p:blipFill>
        <p:spPr>
          <a:xfrm>
            <a:off x="11075040" y="5862240"/>
            <a:ext cx="1115280" cy="993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2520000" y="360000"/>
            <a:ext cx="7518600" cy="826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 fontScale="90000"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Des</a:t>
            </a:r>
            <a:r>
              <a:rPr lang="fr-FR" sz="3200" b="1" strike="noStrike" spc="-1">
                <a:solidFill>
                  <a:srgbClr val="0070C0"/>
                </a:solidFill>
                <a:latin typeface="Arial"/>
                <a:ea typeface="Arial"/>
              </a:rPr>
              <a:t> </a:t>
            </a:r>
            <a:r>
              <a:rPr lang="fr-FR" sz="3200" b="1" strike="noStrike" spc="-1">
                <a:solidFill>
                  <a:srgbClr val="ED4C05"/>
                </a:solidFill>
                <a:latin typeface="Arial"/>
                <a:ea typeface="Arial"/>
              </a:rPr>
              <a:t>outils </a:t>
            </a: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au service des collectivités : </a:t>
            </a:r>
            <a:br>
              <a:rPr sz="3200"/>
            </a:b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Géotrafic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180000" y="1260000"/>
            <a:ext cx="7698240" cy="21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t">
            <a:normAutofit fontScale="88500" lnSpcReduction="20000"/>
          </a:bodyPr>
          <a:lstStyle/>
          <a:p>
            <a:pPr indent="0">
              <a:lnSpc>
                <a:spcPct val="100000"/>
              </a:lnSpc>
              <a:spcAft>
                <a:spcPts val="850"/>
              </a:spcAft>
              <a:buNone/>
              <a:tabLst>
                <a:tab pos="0" algn="l"/>
              </a:tabLst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En collaboration avec </a:t>
            </a:r>
            <a:r>
              <a:rPr lang="fr-FR" sz="2000" b="0" u="sng" strike="noStrike" spc="-1">
                <a:solidFill>
                  <a:srgbClr val="3465A4"/>
                </a:solidFill>
                <a:uFillTx/>
                <a:latin typeface="Arial"/>
                <a:ea typeface="Arial"/>
              </a:rPr>
              <a:t>Air Pays de la Loire et DREAL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 Pays de la Loire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567"/>
              </a:spcAft>
              <a:buNone/>
              <a:tabLst>
                <a:tab pos="0" algn="l"/>
              </a:tabLst>
            </a:pPr>
            <a:r>
              <a:rPr lang="fr-FR" sz="2000" b="0" strike="noStrike" spc="-1">
                <a:solidFill>
                  <a:srgbClr val="ED4C05"/>
                </a:solidFill>
                <a:latin typeface="Arial"/>
                <a:ea typeface="Arial"/>
              </a:rPr>
              <a:t>État des lieux spatialisé</a:t>
            </a:r>
            <a:r>
              <a:rPr lang="fr-FR" sz="2000" b="0" strike="noStrike" spc="-1">
                <a:solidFill>
                  <a:srgbClr val="0070C0"/>
                </a:solidFill>
                <a:latin typeface="Arial"/>
                <a:ea typeface="Arial"/>
              </a:rPr>
              <a:t> </a:t>
            </a:r>
            <a:r>
              <a:rPr lang="fr-FR" sz="2000" b="0" u="sng" strike="noStrike" spc="-1">
                <a:solidFill>
                  <a:srgbClr val="3465A4"/>
                </a:solidFill>
                <a:uFillTx/>
                <a:latin typeface="Arial"/>
                <a:ea typeface="Arial"/>
              </a:rPr>
              <a:t>à la commune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 :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567"/>
              </a:spcAft>
              <a:buNone/>
              <a:tabLst>
                <a:tab pos="0" algn="l"/>
              </a:tabLst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- des</a:t>
            </a:r>
            <a:r>
              <a:rPr lang="fr-FR" sz="2000" b="0" strike="noStrike" spc="-1">
                <a:solidFill>
                  <a:srgbClr val="ED4C05"/>
                </a:solidFill>
                <a:latin typeface="Arial"/>
                <a:ea typeface="Arial"/>
              </a:rPr>
              <a:t> rejets atmosphériques </a:t>
            </a:r>
            <a:r>
              <a:rPr lang="fr-FR" sz="2000" b="0" strike="noStrike" spc="-1">
                <a:solidFill>
                  <a:srgbClr val="0070C0"/>
                </a:solidFill>
                <a:latin typeface="Arial"/>
                <a:ea typeface="Arial"/>
              </a:rPr>
              <a:t>(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GES et polluants)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567"/>
              </a:spcAft>
              <a:buNone/>
              <a:tabLst>
                <a:tab pos="0" algn="l"/>
              </a:tabLst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- de l’</a:t>
            </a:r>
            <a:r>
              <a:rPr lang="fr-FR" sz="2000" b="0" strike="noStrike" spc="-1">
                <a:solidFill>
                  <a:srgbClr val="ED4C05"/>
                </a:solidFill>
                <a:latin typeface="Arial"/>
                <a:ea typeface="Arial"/>
              </a:rPr>
              <a:t>utilisation de l’énergie</a:t>
            </a:r>
            <a:r>
              <a:rPr lang="fr-FR" sz="2000" b="0" strike="noStrike" spc="-1">
                <a:solidFill>
                  <a:srgbClr val="0070C0"/>
                </a:solidFill>
                <a:latin typeface="Arial"/>
                <a:ea typeface="Arial"/>
              </a:rPr>
              <a:t> 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de l’ensemble des secteurs d’activités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567"/>
              </a:spcAft>
              <a:buNone/>
              <a:tabLst>
                <a:tab pos="0" algn="l"/>
              </a:tabLst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- des</a:t>
            </a:r>
            <a:r>
              <a:rPr lang="fr-FR" sz="2000" b="0" strike="noStrike" spc="-1">
                <a:solidFill>
                  <a:srgbClr val="0070C0"/>
                </a:solidFill>
                <a:latin typeface="Arial"/>
                <a:ea typeface="Arial"/>
              </a:rPr>
              <a:t> </a:t>
            </a:r>
            <a:r>
              <a:rPr lang="fr-FR" sz="2000" b="0" strike="noStrike" spc="-1">
                <a:solidFill>
                  <a:srgbClr val="ED4C05"/>
                </a:solidFill>
                <a:latin typeface="Arial"/>
                <a:ea typeface="Arial"/>
              </a:rPr>
              <a:t>productions d’énergies renouvelables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9" name="Image 418"/>
          <p:cNvPicPr/>
          <p:nvPr/>
        </p:nvPicPr>
        <p:blipFill>
          <a:blip r:embed="rId2"/>
          <a:stretch/>
        </p:blipFill>
        <p:spPr>
          <a:xfrm>
            <a:off x="7819560" y="1502280"/>
            <a:ext cx="4312080" cy="2403720"/>
          </a:xfrm>
          <a:prstGeom prst="rect">
            <a:avLst/>
          </a:prstGeom>
          <a:ln w="0">
            <a:noFill/>
          </a:ln>
        </p:spPr>
      </p:pic>
      <p:pic>
        <p:nvPicPr>
          <p:cNvPr id="420" name="Image 419"/>
          <p:cNvPicPr/>
          <p:nvPr/>
        </p:nvPicPr>
        <p:blipFill>
          <a:blip r:embed="rId3"/>
          <a:stretch/>
        </p:blipFill>
        <p:spPr>
          <a:xfrm>
            <a:off x="-77400" y="4024440"/>
            <a:ext cx="4037400" cy="2275560"/>
          </a:xfrm>
          <a:prstGeom prst="rect">
            <a:avLst/>
          </a:prstGeom>
          <a:ln w="0">
            <a:noFill/>
          </a:ln>
        </p:spPr>
      </p:pic>
      <p:sp>
        <p:nvSpPr>
          <p:cNvPr id="421" name="Espace réservé du contenu 5"/>
          <p:cNvSpPr/>
          <p:nvPr/>
        </p:nvSpPr>
        <p:spPr>
          <a:xfrm>
            <a:off x="360000" y="3280680"/>
            <a:ext cx="7115040" cy="67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 numCol="1" spcCol="0" anchor="t">
            <a:normAutofit fontScale="96000"/>
          </a:bodyPr>
          <a:lstStyle/>
          <a:p>
            <a:pPr>
              <a:lnSpc>
                <a:spcPct val="100000"/>
              </a:lnSpc>
              <a:spcAft>
                <a:spcPts val="1199"/>
              </a:spcAft>
              <a:tabLst>
                <a:tab pos="0" algn="l"/>
              </a:tabLst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Nécessité de construire des données de trafic qualifiées, linéarisées, historicisées sur un réseau qualifié </a:t>
            </a:r>
            <a:endParaRPr lang="fr-FR" sz="20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422" name="Espace réservé du contenu 5"/>
          <p:cNvSpPr/>
          <p:nvPr/>
        </p:nvSpPr>
        <p:spPr>
          <a:xfrm>
            <a:off x="4140000" y="3960000"/>
            <a:ext cx="8233200" cy="240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 numCol="1" spcCol="0" anchor="t">
            <a:norm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  <a:tabLst>
                <a:tab pos="0" algn="l"/>
              </a:tabLst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L’objectif proposer un outil permettant de répondre, sur le volet trafic routier, à l’observation et l’analyse des trafics sur les années passées permettant :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  <a:tabLst>
                <a:tab pos="0" algn="l"/>
              </a:tabLst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- d’</a:t>
            </a:r>
            <a:r>
              <a:rPr lang="fr-FR" sz="2000" b="0" strike="noStrike" spc="-1">
                <a:solidFill>
                  <a:srgbClr val="ED4C05"/>
                </a:solidFill>
                <a:latin typeface="Arial"/>
                <a:ea typeface="Arial"/>
              </a:rPr>
              <a:t>évaluer les effets 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des politiques publiques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  <a:tabLst>
                <a:tab pos="0" algn="l"/>
              </a:tabLst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-  de </a:t>
            </a:r>
            <a:r>
              <a:rPr lang="fr-FR" sz="2000" b="0" strike="noStrike" spc="-1">
                <a:solidFill>
                  <a:srgbClr val="ED4C05"/>
                </a:solidFill>
                <a:latin typeface="Arial"/>
                <a:ea typeface="Arial"/>
              </a:rPr>
              <a:t>construire les indicateurs</a:t>
            </a:r>
            <a:r>
              <a:rPr lang="fr-FR" sz="2000" b="0" strike="noStrike" spc="-1">
                <a:solidFill>
                  <a:srgbClr val="C9211E"/>
                </a:solidFill>
                <a:latin typeface="Arial"/>
                <a:ea typeface="Arial"/>
              </a:rPr>
              <a:t> 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des politiques à venir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  <a:tabLst>
                <a:tab pos="0" algn="l"/>
              </a:tabLst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Applications potentielles : SRCAE, PPA, ZFE-m, PCAET ...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3" name="Image 422"/>
          <p:cNvPicPr/>
          <p:nvPr/>
        </p:nvPicPr>
        <p:blipFill>
          <a:blip r:embed="rId4"/>
          <a:stretch/>
        </p:blipFill>
        <p:spPr>
          <a:xfrm>
            <a:off x="11075040" y="5862240"/>
            <a:ext cx="1115280" cy="993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/>
          </p:nvPr>
        </p:nvSpPr>
        <p:spPr>
          <a:xfrm>
            <a:off x="606600" y="4480200"/>
            <a:ext cx="9833400" cy="12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100000"/>
              </a:lnSpc>
              <a:spcAft>
                <a:spcPts val="567"/>
              </a:spcAft>
              <a:buNone/>
              <a:tabLst>
                <a:tab pos="0" algn="l"/>
              </a:tabLst>
            </a:pPr>
            <a:r>
              <a:rPr lang="fr-FR" sz="1800" b="1" u="sng" strike="noStrike" spc="-1">
                <a:solidFill>
                  <a:schemeClr val="accent5"/>
                </a:solidFill>
                <a:uFillTx/>
                <a:latin typeface="Arial"/>
                <a:ea typeface="Arial"/>
              </a:rPr>
              <a:t>Cerema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567"/>
              </a:spcAft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rgbClr val="3465A4"/>
                </a:solidFill>
                <a:latin typeface="Arial"/>
                <a:ea typeface="Arial"/>
              </a:rPr>
              <a:t>Patrice Morandas          adjoint au directeur du département Mobilités           </a:t>
            </a:r>
            <a:r>
              <a:rPr lang="fr-FR" sz="1600" b="0" i="1" strike="noStrike" spc="-1">
                <a:solidFill>
                  <a:srgbClr val="3465A4"/>
                </a:solidFill>
                <a:latin typeface="Arial"/>
                <a:ea typeface="Arial"/>
              </a:rPr>
              <a:t> </a:t>
            </a:r>
            <a:r>
              <a:rPr lang="fr-FR" sz="1600" b="0" i="1" u="sng" strike="noStrike" spc="-1">
                <a:solidFill>
                  <a:srgbClr val="3465A4"/>
                </a:solidFill>
                <a:uFillTx/>
                <a:latin typeface="Arial"/>
                <a:ea typeface="Arial"/>
                <a:hlinkClick r:id="rId2"/>
              </a:rPr>
              <a:t>patrice.morandas@cerema.fr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567"/>
              </a:spcAft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rgbClr val="3465A4"/>
                </a:solidFill>
                <a:latin typeface="Arial"/>
                <a:ea typeface="Arial"/>
              </a:rPr>
              <a:t>Benjamin Rous             chef du programme qualité de l’air                             </a:t>
            </a:r>
            <a:r>
              <a:rPr lang="fr-FR" sz="1600" b="0" i="1" u="sng" strike="noStrike" spc="-1">
                <a:solidFill>
                  <a:srgbClr val="3465A4"/>
                </a:solidFill>
                <a:uFillTx/>
                <a:latin typeface="Arial"/>
                <a:ea typeface="Arial"/>
                <a:hlinkClick r:id="rId3"/>
              </a:rPr>
              <a:t>benjamin.rous@cerema.fr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567"/>
              </a:spcAft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rgbClr val="3465A4"/>
                </a:solidFill>
                <a:latin typeface="Arial"/>
                <a:ea typeface="Arial"/>
              </a:rPr>
              <a:t>Julie Vallet                     cheffe de projet ZFE-m                                              </a:t>
            </a:r>
            <a:r>
              <a:rPr lang="fr-FR" sz="1600" b="0" i="1" u="sng" strike="noStrike" spc="-1">
                <a:solidFill>
                  <a:srgbClr val="3465A4"/>
                </a:solidFill>
                <a:uFillTx/>
                <a:latin typeface="Arial"/>
                <a:ea typeface="Arial"/>
              </a:rPr>
              <a:t> </a:t>
            </a:r>
            <a:r>
              <a:rPr lang="fr-FR" sz="1600" b="0" i="1" u="sng" strike="noStrike" spc="-1">
                <a:solidFill>
                  <a:srgbClr val="3465A4"/>
                </a:solidFill>
                <a:uFillTx/>
                <a:latin typeface="Arial"/>
                <a:ea typeface="Arial"/>
                <a:hlinkClick r:id="rId4"/>
              </a:rPr>
              <a:t>julie.vallet@cerema</a:t>
            </a:r>
            <a:r>
              <a:rPr lang="fr-FR" sz="1600" b="0" i="1" u="sng" strike="noStrike" spc="-1">
                <a:solidFill>
                  <a:srgbClr val="3465A4"/>
                </a:solidFill>
                <a:uFillTx/>
                <a:latin typeface="Arial"/>
                <a:ea typeface="Arial"/>
              </a:rPr>
              <a:t>.fr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5" name="Image 424"/>
          <p:cNvPicPr/>
          <p:nvPr/>
        </p:nvPicPr>
        <p:blipFill>
          <a:blip r:embed="rId5"/>
          <a:stretch/>
        </p:blipFill>
        <p:spPr>
          <a:xfrm>
            <a:off x="10425960" y="5206320"/>
            <a:ext cx="1705320" cy="1460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85AC341-2FC7-4ED6-E527-288264766F30}"/>
              </a:ext>
            </a:extLst>
          </p:cNvPr>
          <p:cNvSpPr txBox="1"/>
          <p:nvPr/>
        </p:nvSpPr>
        <p:spPr>
          <a:xfrm>
            <a:off x="816427" y="4934636"/>
            <a:ext cx="10359609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>
            <a:defPPr>
              <a:defRPr lang="fr-FR"/>
            </a:defPPr>
            <a:lvl1pPr>
              <a:lnSpc>
                <a:spcPct val="100000"/>
              </a:lnSpc>
              <a:defRPr sz="3000" b="0" strike="noStrike" spc="-1">
                <a:solidFill>
                  <a:srgbClr val="3465A4"/>
                </a:solidFill>
                <a:latin typeface="Arial"/>
                <a:ea typeface="Arial"/>
              </a:defRPr>
            </a:lvl1pPr>
          </a:lstStyle>
          <a:p>
            <a:r>
              <a:rPr lang="fr-FR" dirty="0"/>
              <a:t> L’APPUI ET L’EVALUATION APPORTES PAR LES AASQA</a:t>
            </a:r>
          </a:p>
          <a:p>
            <a:r>
              <a:rPr lang="fr-FR" sz="2400" dirty="0"/>
              <a:t>Anne KAUFFMANN – AIRPARIF </a:t>
            </a:r>
            <a:r>
              <a:rPr lang="fr-FR" sz="2400"/>
              <a:t>– Référente </a:t>
            </a:r>
            <a:r>
              <a:rPr lang="fr-FR" sz="2400" dirty="0"/>
              <a:t>Fédé </a:t>
            </a:r>
            <a:r>
              <a:rPr lang="fr-FR" sz="2400" dirty="0" err="1"/>
              <a:t>Atmo</a:t>
            </a:r>
            <a:endParaRPr lang="fr-FR" sz="2400" dirty="0"/>
          </a:p>
        </p:txBody>
      </p:sp>
      <p:pic>
        <p:nvPicPr>
          <p:cNvPr id="4" name="Image 3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973BBC0A-5B7C-85A2-7AC4-564362A55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37" r="82653" b="77794"/>
          <a:stretch/>
        </p:blipFill>
        <p:spPr>
          <a:xfrm>
            <a:off x="7130143" y="2093308"/>
            <a:ext cx="1979661" cy="2556452"/>
          </a:xfrm>
          <a:prstGeom prst="rect">
            <a:avLst/>
          </a:prstGeom>
        </p:spPr>
      </p:pic>
      <p:sp>
        <p:nvSpPr>
          <p:cNvPr id="5" name="PlaceHolder 1">
            <a:extLst>
              <a:ext uri="{FF2B5EF4-FFF2-40B4-BE49-F238E27FC236}">
                <a16:creationId xmlns:a16="http://schemas.microsoft.com/office/drawing/2014/main" id="{0FA139D8-5077-1C69-AF84-3108C1A9AD05}"/>
              </a:ext>
            </a:extLst>
          </p:cNvPr>
          <p:cNvSpPr txBox="1">
            <a:spLocks/>
          </p:cNvSpPr>
          <p:nvPr/>
        </p:nvSpPr>
        <p:spPr>
          <a:xfrm>
            <a:off x="401400" y="3760560"/>
            <a:ext cx="11386800" cy="889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fr-FR" sz="4200" b="1" spc="-1">
                <a:solidFill>
                  <a:srgbClr val="00C496"/>
                </a:solidFill>
                <a:latin typeface="Arial"/>
                <a:ea typeface="Arial"/>
              </a:rPr>
              <a:t>Les journées ZFE-m</a:t>
            </a:r>
            <a:endParaRPr lang="fr-FR" sz="420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717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89A4870A-C202-C7CF-8E0C-9B4717F67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3457" y="3982977"/>
            <a:ext cx="3395127" cy="800219"/>
          </a:xfrm>
          <a:prstGeom prst="rect">
            <a:avLst/>
          </a:prstGeom>
          <a:solidFill>
            <a:srgbClr val="E6F4FD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99952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2400" b="1" dirty="0">
                <a:solidFill>
                  <a:srgbClr val="4463AC"/>
                </a:solidFill>
                <a:ea typeface="MS PGothic" panose="020B0600070205080204" pitchFamily="34" charset="-128"/>
              </a:rPr>
              <a:t>Plus de 600 experts</a:t>
            </a:r>
          </a:p>
          <a:p>
            <a:pPr algn="ctr" defTabSz="899952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1100" b="1" dirty="0">
                <a:solidFill>
                  <a:srgbClr val="4463AC"/>
                </a:solidFill>
                <a:ea typeface="MS PGothic" panose="020B0600070205080204" pitchFamily="34" charset="-128"/>
              </a:rPr>
              <a:t>Inventoristes | Chimistes | Prévisionnistes | Ingénieurs | Chargés d’étude | Techniciens | Communicants | </a:t>
            </a:r>
            <a:r>
              <a:rPr lang="fr-FR" altLang="fr-FR" sz="1100" b="1" dirty="0" err="1">
                <a:solidFill>
                  <a:srgbClr val="4463AC"/>
                </a:solidFill>
                <a:ea typeface="MS PGothic" panose="020B0600070205080204" pitchFamily="34" charset="-128"/>
              </a:rPr>
              <a:t>etc</a:t>
            </a:r>
            <a:endParaRPr lang="fr-FR" altLang="fr-FR" sz="1100" b="1" dirty="0">
              <a:solidFill>
                <a:srgbClr val="4463AC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384B285-9E75-062E-FA05-DCE9E102C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3453" y="4926400"/>
            <a:ext cx="3395127" cy="707886"/>
          </a:xfrm>
          <a:prstGeom prst="rect">
            <a:avLst/>
          </a:prstGeom>
          <a:solidFill>
            <a:srgbClr val="E6F4FD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99952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2000" b="1" dirty="0">
                <a:solidFill>
                  <a:srgbClr val="4463AC"/>
                </a:solidFill>
                <a:ea typeface="MS PGothic" panose="020B0600070205080204" pitchFamily="34" charset="-128"/>
              </a:rPr>
              <a:t>Regroupées au sein de la Fédération </a:t>
            </a:r>
            <a:r>
              <a:rPr lang="fr-FR" altLang="fr-FR" sz="2000" b="1" dirty="0" err="1">
                <a:solidFill>
                  <a:srgbClr val="4463AC"/>
                </a:solidFill>
                <a:ea typeface="MS PGothic" panose="020B0600070205080204" pitchFamily="34" charset="-128"/>
              </a:rPr>
              <a:t>Atmo</a:t>
            </a:r>
            <a:r>
              <a:rPr lang="fr-FR" altLang="fr-FR" sz="2000" b="1" dirty="0">
                <a:solidFill>
                  <a:srgbClr val="4463AC"/>
                </a:solidFill>
                <a:ea typeface="MS PGothic" panose="020B0600070205080204" pitchFamily="34" charset="-128"/>
              </a:rPr>
              <a:t> France 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FD70332-1E13-AAAE-CD6A-7D9FA753B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3454" y="3378106"/>
            <a:ext cx="3395127" cy="461665"/>
          </a:xfrm>
          <a:prstGeom prst="rect">
            <a:avLst/>
          </a:prstGeom>
          <a:solidFill>
            <a:srgbClr val="E6F4FD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99952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2400" b="1" dirty="0">
                <a:solidFill>
                  <a:srgbClr val="4463AC"/>
                </a:solidFill>
              </a:rPr>
              <a:t>40 ans d’expertise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909E6E6-3AEE-C09C-ABCF-29609345F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3455" y="2750204"/>
            <a:ext cx="3395127" cy="424732"/>
          </a:xfrm>
          <a:prstGeom prst="rect">
            <a:avLst/>
          </a:prstGeom>
          <a:solidFill>
            <a:srgbClr val="E6F4FD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fr-FR" sz="2400" b="1" dirty="0">
                <a:solidFill>
                  <a:srgbClr val="4463AC"/>
                </a:solidFill>
              </a:rPr>
              <a:t>1 AASQA par région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E51A18D4-D25A-E1FB-8508-E126DF188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3452" y="2156356"/>
            <a:ext cx="3395127" cy="424732"/>
          </a:xfrm>
          <a:prstGeom prst="rect">
            <a:avLst/>
          </a:prstGeom>
          <a:solidFill>
            <a:srgbClr val="E6F4FD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fr-FR" sz="2400" b="1" dirty="0">
                <a:solidFill>
                  <a:srgbClr val="4463AC"/>
                </a:solidFill>
              </a:rPr>
              <a:t> mission réglementaire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B2354AA-6A1A-4544-2027-923B2D725DE5}"/>
              </a:ext>
            </a:extLst>
          </p:cNvPr>
          <p:cNvGrpSpPr/>
          <p:nvPr/>
        </p:nvGrpSpPr>
        <p:grpSpPr>
          <a:xfrm>
            <a:off x="1161032" y="2157821"/>
            <a:ext cx="4791669" cy="3929733"/>
            <a:chOff x="1088317" y="2096010"/>
            <a:chExt cx="4791669" cy="3929733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48A82BB3-67D7-4959-82F3-6E88D2204FF9}"/>
                </a:ext>
              </a:extLst>
            </p:cNvPr>
            <p:cNvGrpSpPr/>
            <p:nvPr/>
          </p:nvGrpSpPr>
          <p:grpSpPr>
            <a:xfrm>
              <a:off x="1088317" y="2096010"/>
              <a:ext cx="4791669" cy="3929733"/>
              <a:chOff x="-567836" y="1438110"/>
              <a:chExt cx="5729751" cy="4910696"/>
            </a:xfrm>
          </p:grpSpPr>
          <p:pic>
            <p:nvPicPr>
              <p:cNvPr id="5" name="Image 4" descr="Une image contenant texte, carte&#10;&#10;Description générée automatiquement">
                <a:extLst>
                  <a:ext uri="{FF2B5EF4-FFF2-40B4-BE49-F238E27FC236}">
                    <a16:creationId xmlns:a16="http://schemas.microsoft.com/office/drawing/2014/main" id="{CE3BF21B-9BBE-C4E2-B411-6FCEDED71C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252" t="7134"/>
              <a:stretch/>
            </p:blipFill>
            <p:spPr>
              <a:xfrm>
                <a:off x="724107" y="1438110"/>
                <a:ext cx="4437808" cy="4910696"/>
              </a:xfrm>
              <a:prstGeom prst="rect">
                <a:avLst/>
              </a:prstGeom>
            </p:spPr>
          </p:pic>
          <p:pic>
            <p:nvPicPr>
              <p:cNvPr id="11" name="Image 10" descr="Une image contenant texte, carte&#10;&#10;Description générée automatiquement">
                <a:extLst>
                  <a:ext uri="{FF2B5EF4-FFF2-40B4-BE49-F238E27FC236}">
                    <a16:creationId xmlns:a16="http://schemas.microsoft.com/office/drawing/2014/main" id="{89734BA5-F95A-49F6-A28B-B3860249EE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-837" r="82653" b="77794"/>
              <a:stretch/>
            </p:blipFill>
            <p:spPr>
              <a:xfrm>
                <a:off x="-567836" y="1513520"/>
                <a:ext cx="909321" cy="1174258"/>
              </a:xfrm>
              <a:prstGeom prst="rect">
                <a:avLst/>
              </a:prstGeom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22F6036-727F-5736-8618-C1E965CB4D59}"/>
                </a:ext>
              </a:extLst>
            </p:cNvPr>
            <p:cNvSpPr/>
            <p:nvPr/>
          </p:nvSpPr>
          <p:spPr>
            <a:xfrm>
              <a:off x="1910993" y="2096010"/>
              <a:ext cx="554805" cy="6541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1">
            <a:extLst>
              <a:ext uri="{FF2B5EF4-FFF2-40B4-BE49-F238E27FC236}">
                <a16:creationId xmlns:a16="http://schemas.microsoft.com/office/drawing/2014/main" id="{8B15BB4C-60FD-41FA-4B2B-248F43B40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Les Associations Agréées de Surveillance de la Qualité de l’Air (AASQA) : des observatoires de l’air au cœur des territoires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A77C509-721F-983B-D90D-0A27D119E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9" y="3280010"/>
            <a:ext cx="2152381" cy="2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86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4CE9944-832C-5EF5-CEC3-7E9AC5F7B3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" b="2728"/>
          <a:stretch/>
        </p:blipFill>
        <p:spPr>
          <a:xfrm>
            <a:off x="5852914" y="2768819"/>
            <a:ext cx="4692447" cy="3229272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F390DE0A-AF86-C0DA-0D24-A8257D7D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Les Associations Agréées de Surveillance de la Qualité de l’Air (AASQA)</a:t>
            </a:r>
            <a:endParaRPr lang="fr-FR" altLang="fr-FR" sz="240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6C7662D-B9A3-F605-6CBE-19CBC0AB4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5899" y="2412627"/>
            <a:ext cx="11388916" cy="3422568"/>
          </a:xfrm>
        </p:spPr>
        <p:txBody>
          <a:bodyPr rtlCol="0">
            <a:noAutofit/>
          </a:bodyPr>
          <a:lstStyle/>
          <a:p>
            <a:pPr>
              <a:tabLst>
                <a:tab pos="361950" algn="l"/>
                <a:tab pos="2959100" algn="l"/>
              </a:tabLst>
              <a:defRPr/>
            </a:pPr>
            <a:r>
              <a:rPr lang="fr-FR" dirty="0"/>
              <a:t>Ancrage territorial</a:t>
            </a:r>
          </a:p>
          <a:p>
            <a:pPr>
              <a:tabLst>
                <a:tab pos="361950" algn="l"/>
                <a:tab pos="2959100" algn="l"/>
              </a:tabLst>
              <a:defRPr/>
            </a:pPr>
            <a:r>
              <a:rPr lang="fr-FR" dirty="0"/>
              <a:t>Organisations associatives et indépendantes</a:t>
            </a:r>
          </a:p>
          <a:p>
            <a:pPr>
              <a:tabLst>
                <a:tab pos="361950" algn="l"/>
                <a:tab pos="2959100" algn="l"/>
              </a:tabLst>
              <a:defRPr/>
            </a:pPr>
            <a:r>
              <a:rPr lang="fr-FR" dirty="0"/>
              <a:t>Gouvernance quadripartite (4 collèges) </a:t>
            </a:r>
          </a:p>
          <a:p>
            <a:pPr marL="342900" lvl="1" indent="-342900">
              <a:buBlip>
                <a:blip r:embed="rId3"/>
              </a:buBlip>
              <a:tabLst>
                <a:tab pos="361950" algn="l"/>
                <a:tab pos="2959100" algn="l"/>
              </a:tabLst>
              <a:defRPr/>
            </a:pPr>
            <a:r>
              <a:rPr lang="fr-FR" sz="2000" dirty="0"/>
              <a:t>	</a:t>
            </a:r>
            <a:r>
              <a:rPr lang="fr-FR" b="1" dirty="0"/>
              <a:t>Financements diversifiés </a:t>
            </a:r>
          </a:p>
          <a:p>
            <a:pPr marL="939800" lvl="1" indent="-182563">
              <a:buFont typeface="Wingdings" panose="05000000000000000000" pitchFamily="2" charset="2"/>
              <a:buChar char="§"/>
              <a:tabLst>
                <a:tab pos="361950" algn="l"/>
                <a:tab pos="2959100" algn="l"/>
              </a:tabLst>
              <a:defRPr/>
            </a:pPr>
            <a:r>
              <a:rPr lang="fr-FR" sz="2000" dirty="0"/>
              <a:t>Etat, </a:t>
            </a:r>
          </a:p>
          <a:p>
            <a:pPr marL="939800" lvl="1" indent="-182563">
              <a:buFont typeface="Wingdings" panose="05000000000000000000" pitchFamily="2" charset="2"/>
              <a:buChar char="§"/>
              <a:tabLst>
                <a:tab pos="361950" algn="l"/>
                <a:tab pos="2959100" algn="l"/>
              </a:tabLst>
              <a:defRPr/>
            </a:pPr>
            <a:r>
              <a:rPr lang="fr-FR" sz="2000" dirty="0"/>
              <a:t>Collectivités, </a:t>
            </a:r>
          </a:p>
          <a:p>
            <a:pPr marL="939800" lvl="1" indent="-182563">
              <a:buFont typeface="Wingdings" panose="05000000000000000000" pitchFamily="2" charset="2"/>
              <a:buChar char="§"/>
              <a:tabLst>
                <a:tab pos="361950" algn="l"/>
                <a:tab pos="2959100" algn="l"/>
              </a:tabLst>
              <a:defRPr/>
            </a:pPr>
            <a:r>
              <a:rPr lang="fr-FR" sz="2000" dirty="0"/>
              <a:t>Acteurs économiques</a:t>
            </a:r>
          </a:p>
          <a:p>
            <a:pPr>
              <a:tabLst>
                <a:tab pos="361950" algn="l"/>
                <a:tab pos="2959100" algn="l"/>
              </a:tabLst>
              <a:defRPr/>
            </a:pPr>
            <a:endParaRPr lang="fr-FR" sz="2000" dirty="0"/>
          </a:p>
          <a:p>
            <a:pPr>
              <a:tabLst>
                <a:tab pos="361950" algn="l"/>
                <a:tab pos="2959100" algn="l"/>
              </a:tabLst>
              <a:defRPr/>
            </a:pPr>
            <a:endParaRPr lang="fr-FR" sz="2000" dirty="0"/>
          </a:p>
          <a:p>
            <a:pPr marL="457200" lvl="1">
              <a:tabLst>
                <a:tab pos="361950" algn="l"/>
                <a:tab pos="2959100" algn="l"/>
              </a:tabLst>
              <a:defRPr/>
            </a:pPr>
            <a:endParaRPr lang="fr-FR" sz="2000" dirty="0"/>
          </a:p>
          <a:p>
            <a:pPr marL="457200" lvl="1">
              <a:tabLst>
                <a:tab pos="361950" algn="l"/>
                <a:tab pos="2959100" algn="l"/>
              </a:tabLst>
              <a:defRPr/>
            </a:pPr>
            <a:endParaRPr lang="fr-FR" sz="2000" dirty="0"/>
          </a:p>
          <a:p>
            <a:pPr marL="457200" lvl="1">
              <a:tabLst>
                <a:tab pos="361950" algn="l"/>
                <a:tab pos="2959100" algn="l"/>
              </a:tabLst>
              <a:defRPr/>
            </a:pPr>
            <a:endParaRPr lang="fr-FR" sz="2000" b="1" dirty="0"/>
          </a:p>
          <a:p>
            <a:pPr marL="457200" lvl="1">
              <a:tabLst>
                <a:tab pos="361950" algn="l"/>
                <a:tab pos="2959100" algn="l"/>
              </a:tabLst>
              <a:defRPr/>
            </a:pP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044411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0053E8E8-C648-4BB8-B787-94C3DACA3BE4}"/>
              </a:ext>
            </a:extLst>
          </p:cNvPr>
          <p:cNvSpPr txBox="1">
            <a:spLocks/>
          </p:cNvSpPr>
          <p:nvPr/>
        </p:nvSpPr>
        <p:spPr>
          <a:xfrm>
            <a:off x="4853781" y="2390290"/>
            <a:ext cx="1243012" cy="739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585" b="1" i="0" kern="1200">
                <a:solidFill>
                  <a:srgbClr val="0070C0"/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Reims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647709E-9FC7-4750-A811-BBAE6C259223}"/>
              </a:ext>
            </a:extLst>
          </p:cNvPr>
          <p:cNvSpPr txBox="1">
            <a:spLocks/>
          </p:cNvSpPr>
          <p:nvPr/>
        </p:nvSpPr>
        <p:spPr>
          <a:xfrm>
            <a:off x="727678" y="5688791"/>
            <a:ext cx="10738232" cy="589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585" b="1" i="0" kern="1200">
                <a:solidFill>
                  <a:srgbClr val="0070C0"/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fr-FR" dirty="0"/>
              <a:t>Une baisse significative des niveaux de dioxyde d’azote – Des dépassements sévères au bord des axes routiers majeurs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8201E05-B105-F4EF-13D8-966A7FD9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579746"/>
            <a:ext cx="11388916" cy="1325563"/>
          </a:xfrm>
        </p:spPr>
        <p:txBody>
          <a:bodyPr/>
          <a:lstStyle/>
          <a:p>
            <a:r>
              <a:rPr lang="fr-FR" dirty="0"/>
              <a:t>Des cartographies au service du diagnostic en appui à l’action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816F49-F86D-3276-BFB9-788BCCA94CA1}"/>
              </a:ext>
              <a:ext uri="{147F2762-F138-4A5C-976F-8EAC2B608ADB}">
                <a16:predDERef xmlns:a16="http://schemas.microsoft.com/office/drawing/2014/main" pred="{8BCEAB43-BC19-4CD4-B4D3-5B9C52EC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63" y="2021144"/>
            <a:ext cx="3432699" cy="36114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F359D94-0254-6119-F3BE-FA0C7AD3D4A3}"/>
              </a:ext>
              <a:ext uri="{147F2762-F138-4A5C-976F-8EAC2B608ADB}">
                <a16:predDERef xmlns:a16="http://schemas.microsoft.com/office/drawing/2014/main" pred="{BA3CCD22-F93A-C61F-488A-09A8E6893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794" y="1991306"/>
            <a:ext cx="3432699" cy="36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75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D66D14-CEA2-4BE6-9B0F-94201394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calcul des émissions au service du diagnostic pour aider à l’action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E88D64-D5EC-8A5B-822A-1CD87F031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2336" y="2332316"/>
            <a:ext cx="11388916" cy="3422568"/>
          </a:xfrm>
        </p:spPr>
        <p:txBody>
          <a:bodyPr/>
          <a:lstStyle/>
          <a:p>
            <a:pPr>
              <a:tabLst>
                <a:tab pos="361950" algn="l"/>
                <a:tab pos="2959100" algn="l"/>
              </a:tabLst>
              <a:defRPr/>
            </a:pPr>
            <a:r>
              <a:rPr lang="fr-FR" dirty="0"/>
              <a:t>Le trafic routier responsable de plus de la moitié des émissions d’oxyde d’azote</a:t>
            </a:r>
          </a:p>
          <a:p>
            <a:pPr>
              <a:tabLst>
                <a:tab pos="361950" algn="l"/>
                <a:tab pos="2959100" algn="l"/>
              </a:tabLst>
              <a:defRPr/>
            </a:pPr>
            <a:r>
              <a:rPr lang="fr-FR" dirty="0"/>
              <a:t>Une contribution moindre pour les particules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0CCF379-887D-4C89-A951-1F687D4C1A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7009" b="36889"/>
          <a:stretch/>
        </p:blipFill>
        <p:spPr bwMode="auto">
          <a:xfrm>
            <a:off x="2401126" y="3218917"/>
            <a:ext cx="3580524" cy="3043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3F01AD6-2B5D-4506-81FB-922711EC0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0" t="6973" r="6447" b="36555"/>
          <a:stretch/>
        </p:blipFill>
        <p:spPr bwMode="auto">
          <a:xfrm>
            <a:off x="5981650" y="3218917"/>
            <a:ext cx="3271520" cy="3048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87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01400" y="1080000"/>
            <a:ext cx="11386800" cy="1163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600" b="1" strike="noStrike" spc="-1">
                <a:solidFill>
                  <a:srgbClr val="3465A4"/>
                </a:solidFill>
                <a:latin typeface="Arial"/>
                <a:ea typeface="Arial"/>
              </a:rPr>
              <a:t>Sommaire</a:t>
            </a:r>
            <a:endParaRPr lang="fr-FR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180000" y="2702160"/>
            <a:ext cx="10080360" cy="2517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t">
            <a:normAutofit fontScale="84000" lnSpcReduction="20000"/>
          </a:bodyPr>
          <a:lstStyle/>
          <a:p>
            <a:pPr marL="354960" indent="-354960">
              <a:lnSpc>
                <a:spcPct val="100000"/>
              </a:lnSpc>
              <a:spcAft>
                <a:spcPts val="1417"/>
              </a:spcAft>
              <a:buClr>
                <a:srgbClr val="ED4C05"/>
              </a:buClr>
              <a:buSzPct val="80000"/>
              <a:buFont typeface="Wingdings" charset="2"/>
              <a:buChar char=""/>
            </a:pPr>
            <a:r>
              <a:rPr lang="fr-FR" sz="2400" b="1" strike="noStrike" spc="-1">
                <a:solidFill>
                  <a:srgbClr val="3465A4"/>
                </a:solidFill>
                <a:latin typeface="Arial"/>
                <a:ea typeface="Arial"/>
              </a:rPr>
              <a:t>Le Cerema et sa forte légitimité sur les </a:t>
            </a:r>
            <a:r>
              <a:rPr lang="fr-FR" sz="2400" b="1" strike="noStrike" spc="-1">
                <a:solidFill>
                  <a:srgbClr val="ED4C05"/>
                </a:solidFill>
                <a:latin typeface="Arial"/>
                <a:ea typeface="Arial"/>
              </a:rPr>
              <a:t>ZFE-m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marL="354960" indent="-354960">
              <a:lnSpc>
                <a:spcPct val="100000"/>
              </a:lnSpc>
              <a:spcAft>
                <a:spcPts val="1417"/>
              </a:spcAft>
              <a:buClr>
                <a:srgbClr val="ED4C05"/>
              </a:buClr>
              <a:buSzPct val="80000"/>
              <a:buFont typeface="Wingdings" charset="2"/>
              <a:buChar char=""/>
            </a:pPr>
            <a:r>
              <a:rPr lang="fr-FR" sz="2400" b="1" strike="noStrike" spc="-1">
                <a:solidFill>
                  <a:srgbClr val="3465A4"/>
                </a:solidFill>
                <a:latin typeface="Arial"/>
                <a:ea typeface="Arial"/>
              </a:rPr>
              <a:t>L’amplification liée au </a:t>
            </a:r>
            <a:r>
              <a:rPr lang="fr-FR" sz="2400" b="1" strike="noStrike" spc="-1">
                <a:solidFill>
                  <a:srgbClr val="ED4C05"/>
                </a:solidFill>
                <a:latin typeface="Arial"/>
                <a:ea typeface="Arial"/>
              </a:rPr>
              <a:t>programme qualité de l’air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marL="354960" indent="-354960">
              <a:lnSpc>
                <a:spcPct val="90000"/>
              </a:lnSpc>
              <a:spcAft>
                <a:spcPts val="1417"/>
              </a:spcAft>
              <a:buClr>
                <a:srgbClr val="ED4C05"/>
              </a:buClr>
              <a:buSzPct val="80000"/>
              <a:buFont typeface="Wingdings" charset="2"/>
              <a:buChar char=""/>
              <a:tabLst>
                <a:tab pos="0" algn="l"/>
              </a:tabLst>
            </a:pPr>
            <a:r>
              <a:rPr lang="fr-FR" sz="2400" b="1" strike="noStrike" spc="-1">
                <a:solidFill>
                  <a:srgbClr val="3465A4"/>
                </a:solidFill>
                <a:latin typeface="Arial"/>
                <a:ea typeface="Arial"/>
              </a:rPr>
              <a:t>L’</a:t>
            </a:r>
            <a:r>
              <a:rPr lang="fr-FR" sz="2400" b="1" strike="noStrike" spc="-1">
                <a:solidFill>
                  <a:srgbClr val="ED4C05"/>
                </a:solidFill>
                <a:latin typeface="Arial"/>
                <a:ea typeface="Arial"/>
              </a:rPr>
              <a:t>expertise mobilité</a:t>
            </a:r>
            <a:r>
              <a:rPr lang="fr-FR" sz="2400" b="1" strike="noStrike" spc="-1">
                <a:solidFill>
                  <a:srgbClr val="3465A4"/>
                </a:solidFill>
                <a:latin typeface="Arial"/>
                <a:ea typeface="Arial"/>
              </a:rPr>
              <a:t> au service des</a:t>
            </a:r>
            <a:r>
              <a:rPr lang="fr-FR" sz="2400" b="1" strike="noStrike" spc="-1">
                <a:solidFill>
                  <a:srgbClr val="0070C0"/>
                </a:solidFill>
                <a:latin typeface="Arial"/>
                <a:ea typeface="Arial"/>
              </a:rPr>
              <a:t> </a:t>
            </a:r>
            <a:r>
              <a:rPr lang="fr-FR" sz="2400" b="1" strike="noStrike" spc="-1">
                <a:solidFill>
                  <a:srgbClr val="ED4C05"/>
                </a:solidFill>
                <a:latin typeface="Arial"/>
                <a:ea typeface="Arial"/>
              </a:rPr>
              <a:t>territoires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marL="354960" indent="-354960">
              <a:lnSpc>
                <a:spcPct val="90000"/>
              </a:lnSpc>
              <a:spcAft>
                <a:spcPts val="1417"/>
              </a:spcAft>
              <a:buClr>
                <a:srgbClr val="ED4C05"/>
              </a:buClr>
              <a:buSzPct val="80000"/>
              <a:buFont typeface="Wingdings" charset="2"/>
              <a:buChar char=""/>
              <a:tabLst>
                <a:tab pos="0" algn="l"/>
              </a:tabLst>
            </a:pPr>
            <a:r>
              <a:rPr lang="fr-FR" sz="2400" b="1" strike="noStrike" spc="-1">
                <a:solidFill>
                  <a:srgbClr val="3465A4"/>
                </a:solidFill>
                <a:latin typeface="Arial"/>
                <a:ea typeface="Arial"/>
              </a:rPr>
              <a:t>Illustration : le cas des</a:t>
            </a:r>
            <a:r>
              <a:rPr lang="fr-FR" sz="2400" b="1" strike="noStrike" spc="-1">
                <a:solidFill>
                  <a:srgbClr val="0070C0"/>
                </a:solidFill>
                <a:latin typeface="Arial"/>
                <a:ea typeface="Arial"/>
              </a:rPr>
              <a:t> </a:t>
            </a:r>
            <a:r>
              <a:rPr lang="fr-FR" sz="2400" b="1" strike="noStrike" spc="-1">
                <a:solidFill>
                  <a:srgbClr val="ED4C05"/>
                </a:solidFill>
                <a:latin typeface="Arial"/>
                <a:ea typeface="Arial"/>
              </a:rPr>
              <a:t>axes structurants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marL="354960" indent="-354960">
              <a:lnSpc>
                <a:spcPct val="90000"/>
              </a:lnSpc>
              <a:spcAft>
                <a:spcPts val="1417"/>
              </a:spcAft>
              <a:buClr>
                <a:srgbClr val="ED4C05"/>
              </a:buClr>
              <a:buSzPct val="80000"/>
              <a:buFont typeface="Wingdings" charset="2"/>
              <a:buChar char=""/>
              <a:tabLst>
                <a:tab pos="0" algn="l"/>
              </a:tabLst>
            </a:pPr>
            <a:r>
              <a:rPr lang="fr-FR" sz="2400" b="1" strike="noStrike" spc="-1">
                <a:solidFill>
                  <a:srgbClr val="3465A4"/>
                </a:solidFill>
                <a:latin typeface="Arial"/>
                <a:ea typeface="Arial"/>
              </a:rPr>
              <a:t>Des</a:t>
            </a:r>
            <a:r>
              <a:rPr lang="fr-FR" sz="2400" b="1" strike="noStrike" spc="-1">
                <a:solidFill>
                  <a:srgbClr val="0070C0"/>
                </a:solidFill>
                <a:latin typeface="Arial"/>
                <a:ea typeface="Arial"/>
              </a:rPr>
              <a:t> </a:t>
            </a:r>
            <a:r>
              <a:rPr lang="fr-FR" sz="2400" b="1" strike="noStrike" spc="-1">
                <a:solidFill>
                  <a:srgbClr val="ED4C05"/>
                </a:solidFill>
                <a:latin typeface="Arial"/>
                <a:ea typeface="Arial"/>
              </a:rPr>
              <a:t>outils</a:t>
            </a:r>
            <a:r>
              <a:rPr lang="fr-FR" sz="2400" b="1" strike="noStrike" spc="-1">
                <a:solidFill>
                  <a:srgbClr val="0070C0"/>
                </a:solidFill>
                <a:latin typeface="Arial"/>
                <a:ea typeface="Arial"/>
              </a:rPr>
              <a:t> </a:t>
            </a:r>
            <a:r>
              <a:rPr lang="fr-FR" sz="2400" b="1" strike="noStrike" spc="-1">
                <a:solidFill>
                  <a:srgbClr val="3465A4"/>
                </a:solidFill>
                <a:latin typeface="Arial"/>
                <a:ea typeface="Arial"/>
              </a:rPr>
              <a:t>au service des collectivités : le </a:t>
            </a:r>
            <a:r>
              <a:rPr lang="fr-FR" sz="2400" b="1" strike="noStrike" spc="-1">
                <a:solidFill>
                  <a:srgbClr val="ED4C05"/>
                </a:solidFill>
                <a:latin typeface="Arial"/>
                <a:ea typeface="Arial"/>
              </a:rPr>
              <a:t>DEEM</a:t>
            </a:r>
            <a:r>
              <a:rPr lang="fr-FR" sz="2400" b="1" strike="noStrike" spc="-1">
                <a:solidFill>
                  <a:srgbClr val="3465A4"/>
                </a:solidFill>
                <a:latin typeface="Arial"/>
                <a:ea typeface="Arial"/>
              </a:rPr>
              <a:t> et les </a:t>
            </a:r>
            <a:r>
              <a:rPr lang="fr-FR" sz="2400" b="1" strike="noStrike" spc="-1">
                <a:solidFill>
                  <a:srgbClr val="ED4C05"/>
                </a:solidFill>
                <a:latin typeface="Arial"/>
                <a:ea typeface="Arial"/>
              </a:rPr>
              <a:t>BDD Trafic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4" name="Image 313"/>
          <p:cNvPicPr/>
          <p:nvPr/>
        </p:nvPicPr>
        <p:blipFill>
          <a:blip r:embed="rId2"/>
          <a:stretch/>
        </p:blipFill>
        <p:spPr>
          <a:xfrm>
            <a:off x="11077200" y="5864400"/>
            <a:ext cx="1115280" cy="993240"/>
          </a:xfrm>
          <a:prstGeom prst="rect">
            <a:avLst/>
          </a:prstGeom>
          <a:ln w="0">
            <a:noFill/>
          </a:ln>
        </p:spPr>
      </p:pic>
      <p:pic>
        <p:nvPicPr>
          <p:cNvPr id="315" name="Image 314"/>
          <p:cNvPicPr/>
          <p:nvPr/>
        </p:nvPicPr>
        <p:blipFill>
          <a:blip r:embed="rId3"/>
          <a:stretch/>
        </p:blipFill>
        <p:spPr>
          <a:xfrm>
            <a:off x="9600120" y="1800000"/>
            <a:ext cx="2368080" cy="2632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65576-182E-1DBF-4D89-665869B8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770448"/>
            <a:ext cx="11388916" cy="904103"/>
          </a:xfrm>
        </p:spPr>
        <p:txBody>
          <a:bodyPr/>
          <a:lstStyle/>
          <a:p>
            <a:r>
              <a:rPr lang="fr-FR" dirty="0"/>
              <a:t>L’évaluation a priori d’une ZFE : l’exemple de Strasbourg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B5F6E54-0712-DC3E-193C-86A9AA4E6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1738" y="2413343"/>
            <a:ext cx="11388916" cy="3422568"/>
          </a:xfrm>
        </p:spPr>
        <p:txBody>
          <a:bodyPr/>
          <a:lstStyle/>
          <a:p>
            <a:r>
              <a:rPr lang="fr-FR" dirty="0"/>
              <a:t>Périmètre de la </a:t>
            </a:r>
            <a:r>
              <a:rPr lang="fr-FR" dirty="0" err="1"/>
              <a:t>ZFEm</a:t>
            </a:r>
            <a:r>
              <a:rPr lang="fr-FR" dirty="0"/>
              <a:t> </a:t>
            </a:r>
          </a:p>
          <a:p>
            <a:r>
              <a:rPr lang="fr-FR" dirty="0"/>
              <a:t>à Strasbourg					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F0D28D-018B-D3A4-DC2A-18117055E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73" y="3216453"/>
            <a:ext cx="2368711" cy="239753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8F5B1D8-973A-BF9E-DD89-69606C4BC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966" y="2330661"/>
            <a:ext cx="3577361" cy="3756893"/>
          </a:xfrm>
          <a:prstGeom prst="rect">
            <a:avLst/>
          </a:prstGeom>
        </p:spPr>
      </p:pic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AFAFA94-0640-78BB-870B-C6363F712E64}"/>
              </a:ext>
            </a:extLst>
          </p:cNvPr>
          <p:cNvSpPr txBox="1">
            <a:spLocks/>
          </p:cNvSpPr>
          <p:nvPr/>
        </p:nvSpPr>
        <p:spPr>
          <a:xfrm>
            <a:off x="3504693" y="1952141"/>
            <a:ext cx="8229200" cy="342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						Impact émissions de GES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98C079F-66ED-3A49-D9BE-A4CAC0E619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50000"/>
          <a:stretch/>
        </p:blipFill>
        <p:spPr>
          <a:xfrm>
            <a:off x="3909746" y="2263576"/>
            <a:ext cx="3842184" cy="382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34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65576-182E-1DBF-4D89-665869B8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770448"/>
            <a:ext cx="11388916" cy="904103"/>
          </a:xfrm>
        </p:spPr>
        <p:txBody>
          <a:bodyPr/>
          <a:lstStyle/>
          <a:p>
            <a:r>
              <a:rPr lang="fr-FR" dirty="0"/>
              <a:t>L’évaluation a priori d’une ZFE : l’exemple de Lyon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F46C4E57-5978-005E-4448-0CBEEC830F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t="49170"/>
          <a:stretch/>
        </p:blipFill>
        <p:spPr>
          <a:xfrm>
            <a:off x="6335426" y="2328530"/>
            <a:ext cx="5595479" cy="3583173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DEBDF64-5004-C262-C150-377EC4EAD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561"/>
          <a:stretch/>
        </p:blipFill>
        <p:spPr>
          <a:xfrm>
            <a:off x="592295" y="2109278"/>
            <a:ext cx="5867499" cy="380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3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70E0DDB-B94F-1AEE-084A-581B5AA33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718" y="3506135"/>
            <a:ext cx="2152381" cy="259047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9E9FCB7-80D3-9098-DF6B-74CC7FF85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3374">
            <a:off x="7783771" y="2913723"/>
            <a:ext cx="2133612" cy="30129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70B0ED9-3680-3215-F573-C392DB9FC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4860">
            <a:off x="5570825" y="2308738"/>
            <a:ext cx="2131876" cy="2977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A165576-182E-1DBF-4D89-665869B8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770448"/>
            <a:ext cx="11790458" cy="1325563"/>
          </a:xfrm>
        </p:spPr>
        <p:txBody>
          <a:bodyPr anchor="ctr"/>
          <a:lstStyle/>
          <a:p>
            <a:r>
              <a:rPr lang="fr-FR" dirty="0"/>
              <a:t>L’évaluation a priori pour les études réglementaires ZFE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4EB3049-641F-75B4-CD48-919C47202A6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5"/>
          <a:srcRect t="1245"/>
          <a:stretch/>
        </p:blipFill>
        <p:spPr>
          <a:xfrm rot="21212509">
            <a:off x="3369756" y="2205606"/>
            <a:ext cx="2114505" cy="29381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A50CCE7-A34D-8C98-0732-8620F032A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24291">
            <a:off x="1277234" y="2776896"/>
            <a:ext cx="2052808" cy="2793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726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390DE0A-AF86-C0DA-0D24-A8257D7D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Les évaluations a posteriori, l’exemple de Ile de France</a:t>
            </a:r>
            <a:endParaRPr lang="fr-FR" alt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6C7662D-B9A3-F605-6CBE-19CBC0AB4B4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>
            <a:noAutofit/>
          </a:bodyPr>
          <a:lstStyle/>
          <a:p>
            <a:pPr>
              <a:tabLst>
                <a:tab pos="361950" algn="l"/>
                <a:tab pos="2959100" algn="l"/>
              </a:tabLst>
              <a:defRPr/>
            </a:pPr>
            <a:r>
              <a:rPr lang="fr-FR" sz="2000" dirty="0"/>
              <a:t>Une accélération de la baisse </a:t>
            </a:r>
          </a:p>
          <a:p>
            <a:pPr>
              <a:tabLst>
                <a:tab pos="361950" algn="l"/>
                <a:tab pos="2959100" algn="l"/>
              </a:tabLst>
              <a:defRPr/>
            </a:pPr>
            <a:r>
              <a:rPr lang="fr-FR" sz="2000" dirty="0"/>
              <a:t>des émissions grâce à la ZFE </a:t>
            </a:r>
          </a:p>
          <a:p>
            <a:pPr>
              <a:tabLst>
                <a:tab pos="361950" algn="l"/>
                <a:tab pos="2959100" algn="l"/>
              </a:tabLst>
              <a:defRPr/>
            </a:pPr>
            <a:r>
              <a:rPr lang="fr-FR" sz="2000" dirty="0"/>
              <a:t>métropolitaine</a:t>
            </a:r>
          </a:p>
          <a:p>
            <a:pPr>
              <a:tabLst>
                <a:tab pos="361950" algn="l"/>
                <a:tab pos="2959100" algn="l"/>
              </a:tabLst>
              <a:defRPr/>
            </a:pPr>
            <a:endParaRPr lang="fr-FR" sz="2000" dirty="0"/>
          </a:p>
          <a:p>
            <a:pPr>
              <a:tabLst>
                <a:tab pos="361950" algn="l"/>
                <a:tab pos="2959100" algn="l"/>
              </a:tabLst>
              <a:defRPr/>
            </a:pPr>
            <a:endParaRPr lang="fr-FR" sz="2000" dirty="0"/>
          </a:p>
          <a:p>
            <a:pPr marL="457200" lvl="1">
              <a:tabLst>
                <a:tab pos="361950" algn="l"/>
                <a:tab pos="2959100" algn="l"/>
              </a:tabLst>
              <a:defRPr/>
            </a:pPr>
            <a:endParaRPr lang="fr-FR" sz="2000" dirty="0"/>
          </a:p>
          <a:p>
            <a:pPr marL="457200" lvl="1">
              <a:tabLst>
                <a:tab pos="361950" algn="l"/>
                <a:tab pos="2959100" algn="l"/>
              </a:tabLst>
              <a:defRPr/>
            </a:pPr>
            <a:endParaRPr lang="fr-FR" sz="2000" dirty="0"/>
          </a:p>
          <a:p>
            <a:pPr marL="457200" lvl="1">
              <a:tabLst>
                <a:tab pos="361950" algn="l"/>
                <a:tab pos="2959100" algn="l"/>
              </a:tabLst>
              <a:defRPr/>
            </a:pPr>
            <a:endParaRPr lang="fr-FR" sz="2000" b="1" dirty="0"/>
          </a:p>
          <a:p>
            <a:pPr marL="457200" lvl="1">
              <a:tabLst>
                <a:tab pos="361950" algn="l"/>
                <a:tab pos="2959100" algn="l"/>
              </a:tabLst>
              <a:defRPr/>
            </a:pPr>
            <a:endParaRPr lang="fr-FR" sz="20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9E6DEBE-CB65-7C35-FBB5-B68EFA55E7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223" y="2467693"/>
            <a:ext cx="5532310" cy="3619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067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65D04F93-9803-48D6-BDFE-DC5267398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8046" y="4096958"/>
            <a:ext cx="3614277" cy="150018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FR" dirty="0"/>
              <a:t>Nom de votre entreprise </a:t>
            </a:r>
          </a:p>
          <a:p>
            <a:pPr>
              <a:spcAft>
                <a:spcPts val="0"/>
              </a:spcAft>
            </a:pPr>
            <a:r>
              <a:rPr lang="fr-FR" b="0" dirty="0"/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382295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60000" y="820440"/>
            <a:ext cx="9898200" cy="53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10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Le Cerema et sa forte légitimité sur le sujet ZFE-m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8" name="Image 317"/>
          <p:cNvPicPr/>
          <p:nvPr/>
        </p:nvPicPr>
        <p:blipFill>
          <a:blip r:embed="rId2"/>
          <a:stretch/>
        </p:blipFill>
        <p:spPr>
          <a:xfrm>
            <a:off x="11066040" y="5857920"/>
            <a:ext cx="1115280" cy="993240"/>
          </a:xfrm>
          <a:prstGeom prst="rect">
            <a:avLst/>
          </a:prstGeom>
          <a:ln w="0">
            <a:noFill/>
          </a:ln>
        </p:spPr>
      </p:pic>
      <p:sp>
        <p:nvSpPr>
          <p:cNvPr id="319" name="Espace réservé du contenu 1"/>
          <p:cNvSpPr/>
          <p:nvPr/>
        </p:nvSpPr>
        <p:spPr>
          <a:xfrm>
            <a:off x="551160" y="2017440"/>
            <a:ext cx="3700800" cy="322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20" name="Espace réservé du contenu 2"/>
          <p:cNvSpPr/>
          <p:nvPr/>
        </p:nvSpPr>
        <p:spPr>
          <a:xfrm>
            <a:off x="4647960" y="1793880"/>
            <a:ext cx="6637680" cy="450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21" name="PlaceHolder 4"/>
          <p:cNvSpPr/>
          <p:nvPr/>
        </p:nvSpPr>
        <p:spPr>
          <a:xfrm>
            <a:off x="180000" y="1440000"/>
            <a:ext cx="11880720" cy="48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rmAutofit fontScale="79000" lnSpcReduction="10000"/>
          </a:bodyPr>
          <a:lstStyle/>
          <a:p>
            <a:pPr marL="341280" indent="-255960">
              <a:lnSpc>
                <a:spcPct val="100000"/>
              </a:lnSpc>
              <a:spcBef>
                <a:spcPts val="283"/>
              </a:spcBef>
              <a:buClr>
                <a:srgbClr val="ED4C05"/>
              </a:buClr>
              <a:buSzPct val="80000"/>
              <a:buFont typeface="Wingdings" charset="2"/>
              <a:buChar char=""/>
            </a:pPr>
            <a:r>
              <a:rPr lang="fr-FR" sz="2000" b="1" strike="noStrike" spc="-1">
                <a:solidFill>
                  <a:srgbClr val="3465A4"/>
                </a:solidFill>
                <a:latin typeface="Arial"/>
                <a:ea typeface="Arial"/>
              </a:rPr>
              <a:t>De par ses compétences techniques,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 traditionnelles ou nouvelles : parmi ses six grands champs de compétences, le Cerema compte les infrastructures de transport, mais aussi le domaine </a:t>
            </a:r>
            <a:r>
              <a:rPr lang="fr-FR" sz="2000" b="0" u="sng" strike="noStrike" spc="-1">
                <a:solidFill>
                  <a:srgbClr val="3465A4"/>
                </a:solidFill>
                <a:uFillTx/>
                <a:latin typeface="Arial"/>
                <a:ea typeface="Arial"/>
              </a:rPr>
              <a:t>environnement et risques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, dont la qualité de l’air, et les </a:t>
            </a:r>
            <a:r>
              <a:rPr lang="fr-FR" sz="2000" b="0" u="sng" strike="noStrike" spc="-1">
                <a:solidFill>
                  <a:srgbClr val="3465A4"/>
                </a:solidFill>
                <a:uFillTx/>
                <a:latin typeface="Arial"/>
                <a:ea typeface="Arial"/>
              </a:rPr>
              <a:t>mobilités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.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Or, les</a:t>
            </a:r>
            <a:r>
              <a:rPr lang="fr-FR" sz="2000" b="0" u="sng" strike="noStrike" spc="-1">
                <a:solidFill>
                  <a:srgbClr val="3465A4"/>
                </a:solidFill>
                <a:uFillTx/>
                <a:latin typeface="Arial"/>
                <a:ea typeface="Arial"/>
              </a:rPr>
              <a:t> ZFE-m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 répondent à une </a:t>
            </a:r>
            <a:r>
              <a:rPr lang="fr-FR" sz="2000" b="0" u="sng" strike="noStrike" spc="-1">
                <a:solidFill>
                  <a:srgbClr val="3465A4"/>
                </a:solidFill>
                <a:uFillTx/>
                <a:latin typeface="Arial"/>
                <a:ea typeface="Arial"/>
              </a:rPr>
              <a:t>préoccupation en matière de qualité de l’air et donc de santé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, mais constituent une démarche relavant d’une </a:t>
            </a:r>
            <a:r>
              <a:rPr lang="fr-FR" sz="2000" b="0" u="sng" strike="noStrike" spc="-1">
                <a:solidFill>
                  <a:srgbClr val="3465A4"/>
                </a:solidFill>
                <a:uFillTx/>
                <a:latin typeface="Arial"/>
                <a:ea typeface="Arial"/>
              </a:rPr>
              <a:t>politique de mobilités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, comme l’indique le « m » de leur nom complet.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</a:pPr>
            <a:endParaRPr lang="fr-FR" sz="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255960">
              <a:lnSpc>
                <a:spcPct val="100000"/>
              </a:lnSpc>
              <a:spcBef>
                <a:spcPts val="283"/>
              </a:spcBef>
              <a:buClr>
                <a:srgbClr val="ED4C05"/>
              </a:buClr>
              <a:buSzPct val="80000"/>
              <a:buFont typeface="Wingdings" charset="2"/>
              <a:buChar char=""/>
            </a:pPr>
            <a:r>
              <a:rPr lang="fr-FR" sz="2000" b="1" strike="noStrike" spc="-1">
                <a:solidFill>
                  <a:srgbClr val="3465A4"/>
                </a:solidFill>
                <a:latin typeface="Arial"/>
                <a:ea typeface="Arial"/>
              </a:rPr>
              <a:t>De par ses missions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, car</a:t>
            </a:r>
            <a:r>
              <a:rPr lang="fr-FR" sz="2000" b="1" strike="noStrike" spc="-1">
                <a:solidFill>
                  <a:srgbClr val="3465A4"/>
                </a:solidFill>
                <a:latin typeface="Arial"/>
                <a:ea typeface="Arial"/>
              </a:rPr>
              <a:t> 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il est explicitement  chargé par ses textes constitutifs de contribuer aux actions suivantes :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- connaissance et observation des</a:t>
            </a:r>
            <a:r>
              <a:rPr lang="fr-FR" sz="2000" b="0" u="sng" strike="noStrike" spc="-1">
                <a:solidFill>
                  <a:srgbClr val="3465A4"/>
                </a:solidFill>
                <a:uFillTx/>
                <a:latin typeface="Arial"/>
                <a:ea typeface="Arial"/>
              </a:rPr>
              <a:t> territoires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, </a:t>
            </a:r>
            <a:r>
              <a:rPr lang="fr-FR" sz="2000" b="0" u="sng" strike="noStrike" spc="-1">
                <a:solidFill>
                  <a:srgbClr val="3465A4"/>
                </a:solidFill>
                <a:uFillTx/>
                <a:latin typeface="Arial"/>
                <a:ea typeface="Arial"/>
              </a:rPr>
              <a:t>recherche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 et développement aux niveaux national et international, </a:t>
            </a:r>
            <a:r>
              <a:rPr lang="fr-FR" sz="2000" b="0" u="sng" strike="noStrike" spc="-1">
                <a:solidFill>
                  <a:srgbClr val="3465A4"/>
                </a:solidFill>
                <a:uFillTx/>
                <a:latin typeface="Arial"/>
                <a:ea typeface="Arial"/>
              </a:rPr>
              <a:t>transfert d'innovations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 vers l'ingénierie opérationnelle publique et privée ;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- </a:t>
            </a:r>
            <a:r>
              <a:rPr lang="fr-FR" sz="2000" b="0" u="sng" strike="noStrike" spc="-1">
                <a:solidFill>
                  <a:srgbClr val="3465A4"/>
                </a:solidFill>
                <a:uFillTx/>
                <a:latin typeface="Arial"/>
                <a:ea typeface="Arial"/>
              </a:rPr>
              <a:t>capitalisation, diffusion et promotion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 de travaux, études et données, connaissances scientifiques et techniques,  méthodologies, normes et règles de l'art (par des formations, plateformes numériques, publications d'ouvrages et d'informations ;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- élaboration et à mise en œuvre de </a:t>
            </a:r>
            <a:r>
              <a:rPr lang="fr-FR" sz="2000" b="0" u="sng" strike="noStrike" spc="-1">
                <a:solidFill>
                  <a:srgbClr val="3465A4"/>
                </a:solidFill>
                <a:uFillTx/>
                <a:latin typeface="Arial"/>
                <a:ea typeface="Arial"/>
              </a:rPr>
              <a:t>projets de territoires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, notamment en matière de changement climatique, de transition écologique ...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</a:pPr>
            <a:endParaRPr lang="fr-FR" sz="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255960">
              <a:lnSpc>
                <a:spcPct val="100000"/>
              </a:lnSpc>
              <a:spcBef>
                <a:spcPts val="283"/>
              </a:spcBef>
              <a:buClr>
                <a:srgbClr val="ED4C05"/>
              </a:buClr>
              <a:buSzPct val="80000"/>
              <a:buFont typeface="Wingdings" charset="2"/>
              <a:buChar char=""/>
            </a:pPr>
            <a:r>
              <a:rPr lang="fr-FR" sz="2000" b="1" strike="noStrike" spc="-1">
                <a:solidFill>
                  <a:srgbClr val="3465A4"/>
                </a:solidFill>
                <a:latin typeface="Arial"/>
                <a:ea typeface="Arial"/>
              </a:rPr>
              <a:t>De par son statut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, car</a:t>
            </a:r>
            <a:r>
              <a:rPr lang="fr-FR" sz="2000" b="1" strike="noStrike" spc="-1">
                <a:solidFill>
                  <a:srgbClr val="3465A4"/>
                </a:solidFill>
                <a:latin typeface="Arial"/>
                <a:ea typeface="Arial"/>
              </a:rPr>
              <a:t> 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le Cerema est à la fois :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Arial"/>
              </a:rPr>
              <a:t>- un opérateur de l’État contribuant à porter ses politiques publiques, notamment en matière Transition écologique et de Cohésion des territoires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DejaVu Sans"/>
              </a:rPr>
              <a:t>- depuis janvier 2023 le premier établissement public à statut mixte*, relevant </a:t>
            </a:r>
            <a:r>
              <a:rPr lang="fr-FR" sz="2000" b="0" u="sng" strike="noStrike" spc="-1">
                <a:solidFill>
                  <a:srgbClr val="3465A4"/>
                </a:solidFill>
                <a:uFillTx/>
                <a:latin typeface="Arial"/>
                <a:ea typeface="DejaVu Sans"/>
              </a:rPr>
              <a:t>de l’État ET des collectivités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DejaVu Sans"/>
              </a:rPr>
              <a:t> territoriales, qui sont majoritaires dans son conseil d’administration et peuvent y </a:t>
            </a:r>
            <a:r>
              <a:rPr lang="fr-FR" sz="2000" b="0" u="sng" strike="noStrike" spc="-1">
                <a:solidFill>
                  <a:srgbClr val="3465A4"/>
                </a:solidFill>
                <a:uFillTx/>
                <a:latin typeface="Arial"/>
                <a:ea typeface="DejaVu Sans"/>
              </a:rPr>
              <a:t>adhérer (plus de 800</a:t>
            </a: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DejaVu Sans"/>
              </a:rPr>
              <a:t> à ce jour dont les plus gros collectivités et EPCI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</a:pPr>
            <a:r>
              <a:rPr lang="fr-FR" sz="2000" b="0" i="1" strike="noStrike" spc="-1">
                <a:solidFill>
                  <a:srgbClr val="3465A4"/>
                </a:solidFill>
                <a:latin typeface="Arial"/>
                <a:ea typeface="Arial"/>
              </a:rPr>
              <a:t>*Décret du 16 juin 2022, en application de l'article 159 de la loi 3Ds du 21 février 2022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Espace réservé du contenu 12"/>
          <p:cNvSpPr/>
          <p:nvPr/>
        </p:nvSpPr>
        <p:spPr>
          <a:xfrm>
            <a:off x="180000" y="1242000"/>
            <a:ext cx="6660360" cy="290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  <a:tabLst>
                <a:tab pos="0" algn="l"/>
              </a:tabLst>
            </a:pP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Des actions ZFE-m déjà engagées précédemment, renforcées grâce au </a:t>
            </a:r>
            <a:r>
              <a:rPr lang="fr-FR" sz="1800" b="1" u="sng" strike="noStrike" spc="-1">
                <a:solidFill>
                  <a:srgbClr val="3465A4"/>
                </a:solidFill>
                <a:uFillTx/>
                <a:latin typeface="Arial"/>
                <a:ea typeface="Arial"/>
              </a:rPr>
              <a:t>Programme Qualité de l’Air</a:t>
            </a: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			</a:t>
            </a:r>
            <a:br>
              <a:rPr sz="1800"/>
            </a:b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L’attribution d’une partie des</a:t>
            </a:r>
            <a:r>
              <a:rPr lang="fr-FR" sz="1800" b="0" strike="noStrike" spc="-1">
                <a:solidFill>
                  <a:srgbClr val="0070C0"/>
                </a:solidFill>
                <a:latin typeface="Arial"/>
                <a:ea typeface="Arial"/>
              </a:rPr>
              <a:t> </a:t>
            </a:r>
            <a:r>
              <a:rPr lang="fr-FR" sz="1800" b="0" strike="noStrike" spc="-1">
                <a:solidFill>
                  <a:srgbClr val="ED4C05"/>
                </a:solidFill>
                <a:latin typeface="Arial"/>
                <a:ea typeface="Arial"/>
              </a:rPr>
              <a:t>astreintes par le Conseil d’État</a:t>
            </a:r>
            <a:r>
              <a:rPr lang="fr-FR" sz="1800" b="0" strike="noStrike" spc="-1">
                <a:solidFill>
                  <a:srgbClr val="0070C0"/>
                </a:solidFill>
                <a:latin typeface="Arial"/>
                <a:ea typeface="Arial"/>
              </a:rPr>
              <a:t> </a:t>
            </a: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(2021 + 2022) a permis au Cerema de consolider et développer l’ensemble de ses actions et projets contribuant directement ou indirectement à la qualité de l’air extérieur, notamment au profit des territoires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177840" indent="-177840">
              <a:lnSpc>
                <a:spcPct val="100000"/>
              </a:lnSpc>
              <a:spcAft>
                <a:spcPts val="567"/>
              </a:spcAft>
              <a:buClr>
                <a:srgbClr val="00206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Le</a:t>
            </a:r>
            <a:r>
              <a:rPr lang="fr-FR" sz="1800" b="0" strike="noStrike" spc="-1">
                <a:solidFill>
                  <a:srgbClr val="0070C0"/>
                </a:solidFill>
                <a:latin typeface="Arial"/>
                <a:ea typeface="Arial"/>
              </a:rPr>
              <a:t> </a:t>
            </a:r>
            <a:r>
              <a:rPr lang="fr-FR" sz="1800" b="0" strike="noStrike" spc="-1">
                <a:solidFill>
                  <a:srgbClr val="ED4C05"/>
                </a:solidFill>
                <a:latin typeface="Arial"/>
                <a:ea typeface="Arial"/>
              </a:rPr>
              <a:t>programme national d’études </a:t>
            </a: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comporte différents projets qui visent à développer les connaissances et outils pour les collectivités concernées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177840" indent="-177840">
              <a:lnSpc>
                <a:spcPct val="100000"/>
              </a:lnSpc>
              <a:spcAft>
                <a:spcPts val="567"/>
              </a:spcAft>
              <a:buClr>
                <a:srgbClr val="00206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La multiplication des</a:t>
            </a:r>
            <a:r>
              <a:rPr lang="fr-FR" sz="1800" b="0" strike="noStrike" spc="-1">
                <a:solidFill>
                  <a:srgbClr val="ED4C05"/>
                </a:solidFill>
                <a:latin typeface="Arial"/>
                <a:ea typeface="Arial"/>
              </a:rPr>
              <a:t> accompagnements à la mise en œuvre</a:t>
            </a:r>
            <a:r>
              <a:rPr lang="fr-FR" sz="1800" b="0" strike="noStrike" spc="-1">
                <a:solidFill>
                  <a:srgbClr val="0070C0"/>
                </a:solidFill>
                <a:latin typeface="Arial"/>
                <a:ea typeface="Arial"/>
              </a:rPr>
              <a:t> </a:t>
            </a: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(cadrage, méthodologie, expertise mobilité)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325440" y="4680000"/>
            <a:ext cx="111952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3465A4"/>
                </a:solidFill>
                <a:latin typeface="Arial"/>
                <a:ea typeface="Arial"/>
              </a:rPr>
              <a:t>-&gt; </a:t>
            </a: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L’accompagnement à la mise en œuvre des ZFE-m financé par l’astreinte ne porte pas sur la réalisation en propre des études réglementaires (principe de finances publiques)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-&gt; Le Cerema se positionne comme accompagnateur en AMO sur le sujet ZFE-m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-&gt; La plupart du temps, un système de quasi-régie est mis en place via une adhésion préalable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-&gt; Des interventions peuvent prendre d’autres formes (soutien à des études par les AASQA)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1"/>
          <p:cNvSpPr/>
          <p:nvPr/>
        </p:nvSpPr>
        <p:spPr>
          <a:xfrm>
            <a:off x="2133720" y="110160"/>
            <a:ext cx="7645680" cy="82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 numCol="1" spcCol="0" anchor="b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Cerema,</a:t>
            </a:r>
            <a:r>
              <a:rPr lang="fr-FR" sz="3200" b="1" strike="noStrike" spc="-1">
                <a:solidFill>
                  <a:srgbClr val="ED4C05"/>
                </a:solidFill>
                <a:latin typeface="Arial"/>
                <a:ea typeface="Arial"/>
              </a:rPr>
              <a:t> qualité de l’air</a:t>
            </a: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 et ZFE-m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5" name="Image 324"/>
          <p:cNvPicPr/>
          <p:nvPr/>
        </p:nvPicPr>
        <p:blipFill>
          <a:blip r:embed="rId2"/>
          <a:stretch/>
        </p:blipFill>
        <p:spPr>
          <a:xfrm>
            <a:off x="6701040" y="1385640"/>
            <a:ext cx="5491440" cy="1908720"/>
          </a:xfrm>
          <a:prstGeom prst="rect">
            <a:avLst/>
          </a:prstGeom>
          <a:ln w="0">
            <a:noFill/>
          </a:ln>
        </p:spPr>
      </p:pic>
      <p:sp>
        <p:nvSpPr>
          <p:cNvPr id="326" name="Espace réservé du contenu 12"/>
          <p:cNvSpPr/>
          <p:nvPr/>
        </p:nvSpPr>
        <p:spPr>
          <a:xfrm>
            <a:off x="6683040" y="4016160"/>
            <a:ext cx="5059800" cy="209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7" name="Espace réservé du contenu 12"/>
          <p:cNvSpPr/>
          <p:nvPr/>
        </p:nvSpPr>
        <p:spPr>
          <a:xfrm>
            <a:off x="7052760" y="3494160"/>
            <a:ext cx="5007600" cy="82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Aft>
                <a:spcPts val="1196"/>
              </a:spcAft>
              <a:tabLst>
                <a:tab pos="0" algn="l"/>
              </a:tabLst>
            </a:pP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Ressource disponible : </a:t>
            </a:r>
            <a:r>
              <a:rPr lang="fr-FR" sz="1800" b="0" i="1" strike="noStrike" spc="-1">
                <a:solidFill>
                  <a:srgbClr val="3465A4"/>
                </a:solidFill>
                <a:latin typeface="Arial"/>
                <a:ea typeface="Arial"/>
              </a:rPr>
              <a:t>https://www.cerema.fr/fr/programme-qualite-air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8" name="Image 327"/>
          <p:cNvPicPr/>
          <p:nvPr/>
        </p:nvPicPr>
        <p:blipFill>
          <a:blip r:embed="rId3"/>
          <a:stretch/>
        </p:blipFill>
        <p:spPr>
          <a:xfrm>
            <a:off x="11077560" y="5864400"/>
            <a:ext cx="1115280" cy="993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01400" y="770400"/>
            <a:ext cx="11386800" cy="789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b">
            <a:normAutofit fontScale="90000"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L’</a:t>
            </a:r>
            <a:r>
              <a:rPr lang="fr-FR" sz="3200" b="1" strike="noStrike" spc="-1">
                <a:solidFill>
                  <a:srgbClr val="ED4C05"/>
                </a:solidFill>
                <a:latin typeface="Arial"/>
                <a:ea typeface="Arial"/>
              </a:rPr>
              <a:t>expertise</a:t>
            </a: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 mobilité au service des</a:t>
            </a:r>
            <a:r>
              <a:rPr lang="fr-FR" sz="3200" b="1" strike="noStrike" spc="-1">
                <a:solidFill>
                  <a:srgbClr val="0070C0"/>
                </a:solidFill>
                <a:latin typeface="Arial"/>
                <a:ea typeface="Arial"/>
              </a:rPr>
              <a:t> </a:t>
            </a:r>
            <a:r>
              <a:rPr lang="fr-FR" sz="3200" b="1" strike="noStrike" spc="-1">
                <a:solidFill>
                  <a:srgbClr val="ED4C05"/>
                </a:solidFill>
                <a:latin typeface="Arial"/>
                <a:ea typeface="Arial"/>
              </a:rPr>
              <a:t>territoires </a:t>
            </a: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ZFE-m et territoires de vigilance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180000" y="1656720"/>
            <a:ext cx="4460040" cy="4280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fr-FR" sz="1800" b="1" strike="noStrike" spc="-1">
                <a:solidFill>
                  <a:srgbClr val="ED4C05"/>
                </a:solidFill>
                <a:latin typeface="Arial"/>
                <a:ea typeface="Arial"/>
              </a:rPr>
              <a:t>Besoins identifiés auprès des territoires :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850"/>
              </a:spcAft>
              <a:buClr>
                <a:srgbClr val="ED4C05"/>
              </a:buClr>
              <a:buSzPct val="85000"/>
              <a:buFont typeface="Wingdings" charset="2"/>
              <a:buChar char=""/>
              <a:tabLst>
                <a:tab pos="0" algn="l"/>
              </a:tabLst>
            </a:pP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Accompagnement pour l’élaboration d’une stratégie de définition de ZFE-m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850"/>
              </a:spcAft>
              <a:buClr>
                <a:srgbClr val="ED4C05"/>
              </a:buClr>
              <a:buSzPct val="85000"/>
              <a:buFont typeface="Wingdings" charset="2"/>
              <a:buChar char=""/>
              <a:tabLst>
                <a:tab pos="0" algn="l"/>
              </a:tabLst>
            </a:pP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État des lieux du territoire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850"/>
              </a:spcAft>
              <a:buClr>
                <a:srgbClr val="ED4C05"/>
              </a:buClr>
              <a:buSzPct val="85000"/>
              <a:buFont typeface="Wingdings" charset="2"/>
              <a:buChar char=""/>
              <a:tabLst>
                <a:tab pos="0" algn="l"/>
              </a:tabLst>
            </a:pP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Scénarisation d’hypothèses de ZFE-m dans le cadre d’extension de périmètre ou de nouvelles scénarisations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850"/>
              </a:spcAft>
              <a:buClr>
                <a:srgbClr val="ED4C05"/>
              </a:buClr>
              <a:buSzPct val="85000"/>
              <a:buFont typeface="Wingdings" charset="2"/>
              <a:buChar char=""/>
              <a:tabLst>
                <a:tab pos="0" algn="l"/>
              </a:tabLst>
            </a:pP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Choix d’un scénario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850"/>
              </a:spcAft>
              <a:buClr>
                <a:srgbClr val="ED4C05"/>
              </a:buClr>
              <a:buSzPct val="85000"/>
              <a:buFont typeface="Wingdings" charset="2"/>
              <a:buChar char=""/>
              <a:tabLst>
                <a:tab pos="0" algn="l"/>
              </a:tabLst>
            </a:pP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Suivi et évaluation de la mise en œuvre de la ZFE-m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850"/>
              </a:spcAft>
              <a:buClr>
                <a:srgbClr val="ED4C05"/>
              </a:buClr>
              <a:buSzPct val="85000"/>
              <a:buFont typeface="Wingdings" charset="2"/>
              <a:buChar char=""/>
              <a:tabLst>
                <a:tab pos="0" algn="l"/>
              </a:tabLst>
            </a:pP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...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2" name="Image 331"/>
          <p:cNvPicPr/>
          <p:nvPr/>
        </p:nvPicPr>
        <p:blipFill>
          <a:blip r:embed="rId2"/>
          <a:stretch/>
        </p:blipFill>
        <p:spPr>
          <a:xfrm>
            <a:off x="11077200" y="5864400"/>
            <a:ext cx="1115280" cy="993240"/>
          </a:xfrm>
          <a:prstGeom prst="rect">
            <a:avLst/>
          </a:prstGeom>
          <a:ln w="0">
            <a:noFill/>
          </a:ln>
        </p:spPr>
      </p:pic>
      <p:sp>
        <p:nvSpPr>
          <p:cNvPr id="333" name="Espace réservé du contenu 12"/>
          <p:cNvSpPr/>
          <p:nvPr/>
        </p:nvSpPr>
        <p:spPr>
          <a:xfrm>
            <a:off x="4866480" y="1620000"/>
            <a:ext cx="7194240" cy="449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  <a:tabLst>
                <a:tab pos="0" algn="l"/>
              </a:tabLst>
            </a:pPr>
            <a:r>
              <a:rPr lang="fr-FR" sz="1800" b="1" strike="noStrike" spc="-1">
                <a:solidFill>
                  <a:srgbClr val="ED4C05"/>
                </a:solidFill>
                <a:latin typeface="Arial"/>
                <a:ea typeface="Arial"/>
              </a:rPr>
              <a:t>L’expertise ZFE-m du Cerema :	</a:t>
            </a:r>
            <a:r>
              <a:rPr lang="fr-FR" sz="1800" b="1" strike="noStrike" spc="-1">
                <a:solidFill>
                  <a:schemeClr val="accent5"/>
                </a:solidFill>
                <a:latin typeface="Arial"/>
                <a:ea typeface="Arial"/>
              </a:rPr>
              <a:t>			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850"/>
              </a:spcAft>
              <a:buClr>
                <a:srgbClr val="ED4C05"/>
              </a:buClr>
              <a:buSzPct val="80000"/>
              <a:buFont typeface="Wingdings" charset="2"/>
              <a:buChar char=""/>
              <a:tabLst>
                <a:tab pos="0" algn="l"/>
              </a:tabLst>
            </a:pP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Recueil de données de trafic et définition du parc roulant au niveau local selon les données disponibles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850"/>
              </a:spcAft>
              <a:buClr>
                <a:srgbClr val="ED4C05"/>
              </a:buClr>
              <a:buSzPct val="80000"/>
              <a:buFont typeface="Wingdings" charset="2"/>
              <a:buChar char=""/>
              <a:tabLst>
                <a:tab pos="0" algn="l"/>
              </a:tabLst>
            </a:pP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Modélisation des scénarios et choix à opérer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850"/>
              </a:spcAft>
              <a:buClr>
                <a:srgbClr val="ED4C05"/>
              </a:buClr>
              <a:buSzPct val="80000"/>
              <a:buFont typeface="Wingdings" charset="2"/>
              <a:buChar char=""/>
              <a:tabLst>
                <a:tab pos="0" algn="l"/>
              </a:tabLst>
            </a:pP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Analyse de l’impact d’un scénario à partir des données mobilités disponibles sur le territoire (EMC2, enquêtes plaque, etc.)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850"/>
              </a:spcAft>
              <a:buClr>
                <a:srgbClr val="ED4C05"/>
              </a:buClr>
              <a:buSzPct val="80000"/>
              <a:buFont typeface="Wingdings" charset="2"/>
              <a:buChar char=""/>
              <a:tabLst>
                <a:tab pos="0" algn="l"/>
              </a:tabLst>
            </a:pP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Analyse de l’opportunité d’intégration d’un axe structurant à une ZFE-m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850"/>
              </a:spcAft>
              <a:buClr>
                <a:srgbClr val="ED4C05"/>
              </a:buClr>
              <a:buSzPct val="80000"/>
              <a:buFont typeface="Wingdings" charset="2"/>
              <a:buChar char=""/>
              <a:tabLst>
                <a:tab pos="0" algn="l"/>
              </a:tabLst>
            </a:pP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Structuration d’une offre de mobilité dimensionnée au dispositif ZFE-m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850"/>
              </a:spcAft>
              <a:buClr>
                <a:srgbClr val="ED4C05"/>
              </a:buClr>
              <a:buSzPct val="80000"/>
              <a:buFont typeface="Wingdings" charset="2"/>
              <a:buChar char=""/>
              <a:tabLst>
                <a:tab pos="0" algn="l"/>
              </a:tabLst>
            </a:pP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Accompagnement pour l’évaluation des effets et des impacts de la ZFE-m sur le parc de véhicules et la mobilité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850"/>
              </a:spcAft>
              <a:buClr>
                <a:srgbClr val="ED4C05"/>
              </a:buClr>
              <a:buSzPct val="80000"/>
              <a:buFont typeface="Wingdings" charset="2"/>
              <a:buChar char=""/>
              <a:tabLst>
                <a:tab pos="0" algn="l"/>
              </a:tabLst>
            </a:pPr>
            <a:r>
              <a:rPr lang="fr-FR" sz="1800" b="0" strike="noStrike" spc="-1">
                <a:solidFill>
                  <a:srgbClr val="3465A4"/>
                </a:solidFill>
                <a:latin typeface="Arial"/>
                <a:ea typeface="Arial"/>
              </a:rPr>
              <a:t>Accompagnement pour la mise en œuvre de la signalisation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tabLst>
                <a:tab pos="0" algn="l"/>
              </a:tabLst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/>
          </p:nvPr>
        </p:nvSpPr>
        <p:spPr>
          <a:xfrm>
            <a:off x="180000" y="1800000"/>
            <a:ext cx="7560360" cy="4317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1" strike="noStrike" spc="-1">
                <a:solidFill>
                  <a:srgbClr val="ED4C05"/>
                </a:solidFill>
                <a:latin typeface="Arial"/>
              </a:rPr>
              <a:t>  Objectif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163080"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</a:rPr>
              <a:t>Définir une méthode d’évaluation de l’inclusion d’un axe structurant dans le périmètre d’une ZFE-m, pour solliciter l’avis du Préfet ou au Président du Conseil départemental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163080" indent="0" algn="just">
              <a:lnSpc>
                <a:spcPct val="100000"/>
              </a:lnSpc>
              <a:spcAft>
                <a:spcPts val="567"/>
              </a:spcAft>
              <a:buNone/>
              <a:tabLst>
                <a:tab pos="0" algn="l"/>
              </a:tabLst>
            </a:pPr>
            <a:endParaRPr lang="fr-FR" sz="600" b="0" strike="noStrike" spc="-1">
              <a:solidFill>
                <a:srgbClr val="000000"/>
              </a:solidFill>
              <a:latin typeface="Arial"/>
            </a:endParaRPr>
          </a:p>
          <a:p>
            <a:pPr marL="163080"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1" strike="noStrike" spc="-1">
                <a:solidFill>
                  <a:srgbClr val="ED4C05"/>
                </a:solidFill>
                <a:latin typeface="Arial"/>
              </a:rPr>
              <a:t>Rédaction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163080"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</a:rPr>
              <a:t>Cerema Dir.Territoriale Centre-Est </a:t>
            </a:r>
            <a:r>
              <a:rPr lang="fr-FR" sz="1500" b="0" strike="noStrike" spc="-1">
                <a:solidFill>
                  <a:srgbClr val="3465A4"/>
                </a:solidFill>
                <a:latin typeface="Arial"/>
              </a:rPr>
              <a:t>+DTec Territoires et Ville +Atmo AuRA</a:t>
            </a:r>
            <a:endParaRPr lang="fr-FR" sz="1500" b="0" strike="noStrike" spc="-1">
              <a:solidFill>
                <a:srgbClr val="000000"/>
              </a:solidFill>
              <a:latin typeface="Arial"/>
            </a:endParaRPr>
          </a:p>
          <a:p>
            <a:pPr marL="163080" indent="0" algn="just">
              <a:lnSpc>
                <a:spcPct val="100000"/>
              </a:lnSpc>
              <a:buNone/>
              <a:tabLst>
                <a:tab pos="0" algn="l"/>
              </a:tabLst>
            </a:pPr>
            <a:endParaRPr lang="fr-FR" sz="600" b="0" strike="noStrike" spc="-1">
              <a:solidFill>
                <a:srgbClr val="000000"/>
              </a:solidFill>
              <a:latin typeface="Arial"/>
            </a:endParaRPr>
          </a:p>
          <a:p>
            <a:pPr marL="163080"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1" strike="noStrike" spc="-1">
                <a:solidFill>
                  <a:srgbClr val="ED4C05"/>
                </a:solidFill>
                <a:latin typeface="Arial"/>
              </a:rPr>
              <a:t>Structures concernées ou associées :</a:t>
            </a:r>
            <a:r>
              <a:rPr lang="fr-FR" sz="2000" b="1" strike="noStrike" spc="-1">
                <a:solidFill>
                  <a:srgbClr val="3465A4"/>
                </a:solidFill>
                <a:latin typeface="Arial"/>
              </a:rPr>
              <a:t>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163080"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0" strike="noStrike" spc="-1">
                <a:solidFill>
                  <a:srgbClr val="3465A4"/>
                </a:solidFill>
                <a:latin typeface="Arial"/>
                <a:ea typeface="Microsoft YaHei"/>
              </a:rPr>
              <a:t>Collectivités, DREAL AuRA / DDT (69, 42 et 74) / DGITM / DGEC / Atmo AuRA ... 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163080" indent="0" algn="just">
              <a:lnSpc>
                <a:spcPct val="100000"/>
              </a:lnSpc>
              <a:spcAft>
                <a:spcPts val="567"/>
              </a:spcAft>
              <a:buNone/>
              <a:tabLst>
                <a:tab pos="0" algn="l"/>
              </a:tabLst>
            </a:pPr>
            <a:endParaRPr lang="fr-FR" sz="600" b="0" strike="noStrike" spc="-1">
              <a:solidFill>
                <a:srgbClr val="000000"/>
              </a:solidFill>
              <a:latin typeface="Arial"/>
            </a:endParaRPr>
          </a:p>
          <a:p>
            <a:pPr marL="163080" indent="0">
              <a:lnSpc>
                <a:spcPct val="100000"/>
              </a:lnSpc>
              <a:spcAft>
                <a:spcPts val="283"/>
              </a:spcAft>
              <a:buNone/>
              <a:tabLst>
                <a:tab pos="0" algn="l"/>
              </a:tabLst>
            </a:pPr>
            <a:r>
              <a:rPr lang="fr-FR" sz="2000" b="1" strike="noStrike" spc="-1">
                <a:solidFill>
                  <a:srgbClr val="ED4C05"/>
                </a:solidFill>
                <a:latin typeface="Arial"/>
                <a:ea typeface="Microsoft YaHei"/>
              </a:rPr>
              <a:t>Ressource disponible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163080" indent="0">
              <a:lnSpc>
                <a:spcPct val="100000"/>
              </a:lnSpc>
              <a:spcAft>
                <a:spcPts val="283"/>
              </a:spcAft>
              <a:buNone/>
              <a:tabLst>
                <a:tab pos="0" algn="l"/>
              </a:tabLst>
            </a:pPr>
            <a:r>
              <a:rPr lang="fr-FR" sz="2000" b="0" i="1" strike="noStrike" spc="-1">
                <a:solidFill>
                  <a:srgbClr val="3465A4"/>
                </a:solidFill>
                <a:latin typeface="Arial"/>
                <a:ea typeface="Microsoft YaHei"/>
              </a:rPr>
              <a:t>https://doc.cerema.fr/Default/doc/SYRACUSE/595433/prise-en-compte-des-axes-structurants-dans-les-zfe-m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Espace réservé du texte 6"/>
          <p:cNvSpPr/>
          <p:nvPr/>
        </p:nvSpPr>
        <p:spPr>
          <a:xfrm>
            <a:off x="453960" y="4206960"/>
            <a:ext cx="10346760" cy="191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fr-FR" sz="2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6" name="Titre 2"/>
          <p:cNvSpPr/>
          <p:nvPr/>
        </p:nvSpPr>
        <p:spPr>
          <a:xfrm>
            <a:off x="401760" y="844920"/>
            <a:ext cx="9496440" cy="95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b">
            <a:normAutofit fontScale="98000"/>
          </a:bodyPr>
          <a:lstStyle/>
          <a:p>
            <a:pPr>
              <a:lnSpc>
                <a:spcPct val="90000"/>
              </a:lnSpc>
            </a:pP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DejaVu Sans"/>
              </a:rPr>
              <a:t>Illustration</a:t>
            </a: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 Territoires et ZFE-m :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Arial"/>
              </a:rPr>
              <a:t>le cas des</a:t>
            </a:r>
            <a:r>
              <a:rPr lang="fr-FR" sz="3200" b="1" strike="noStrike" spc="-1">
                <a:solidFill>
                  <a:srgbClr val="0070C0"/>
                </a:solidFill>
                <a:latin typeface="Arial"/>
                <a:ea typeface="Arial"/>
              </a:rPr>
              <a:t> </a:t>
            </a:r>
            <a:r>
              <a:rPr lang="fr-FR" sz="3200" b="1" strike="noStrike" spc="-1">
                <a:solidFill>
                  <a:srgbClr val="ED4C05"/>
                </a:solidFill>
                <a:latin typeface="Arial"/>
                <a:ea typeface="Arial"/>
              </a:rPr>
              <a:t>axes structurants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7" name="Image 336"/>
          <p:cNvPicPr/>
          <p:nvPr/>
        </p:nvPicPr>
        <p:blipFill>
          <a:blip r:embed="rId2"/>
          <a:stretch/>
        </p:blipFill>
        <p:spPr>
          <a:xfrm>
            <a:off x="7740360" y="900000"/>
            <a:ext cx="4006080" cy="5339520"/>
          </a:xfrm>
          <a:prstGeom prst="rect">
            <a:avLst/>
          </a:prstGeom>
          <a:ln w="0">
            <a:noFill/>
          </a:ln>
        </p:spPr>
      </p:pic>
      <p:pic>
        <p:nvPicPr>
          <p:cNvPr id="338" name="Image 337"/>
          <p:cNvPicPr/>
          <p:nvPr/>
        </p:nvPicPr>
        <p:blipFill>
          <a:blip r:embed="rId3"/>
          <a:stretch/>
        </p:blipFill>
        <p:spPr>
          <a:xfrm>
            <a:off x="11077560" y="5864400"/>
            <a:ext cx="1115280" cy="993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itre 1"/>
          <p:cNvSpPr/>
          <p:nvPr/>
        </p:nvSpPr>
        <p:spPr>
          <a:xfrm>
            <a:off x="401760" y="900000"/>
            <a:ext cx="11476800" cy="81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DejaVu Sans"/>
              </a:rPr>
              <a:t>Opportunité d’un scénario d’inclusion d’un axe structurant dans la ZFE-m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41" name="Tableau 7"/>
          <p:cNvGraphicFramePr/>
          <p:nvPr/>
        </p:nvGraphicFramePr>
        <p:xfrm>
          <a:off x="486360" y="1863360"/>
          <a:ext cx="11059920" cy="4436640"/>
        </p:xfrm>
        <a:graphic>
          <a:graphicData uri="http://schemas.openxmlformats.org/drawingml/2006/table">
            <a:tbl>
              <a:tblPr/>
              <a:tblGrid>
                <a:gridCol w="36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7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80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1" strike="noStrike" spc="-1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Les scénarios à étudier 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Situation initiale 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D6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« Scénario de référence » :              situation future sans intégration de l’axe dans la ZFE-m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D6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600" b="0" strike="noStrike" spc="-1" dirty="0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« Scénario projet » :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600" b="0" strike="noStrike" spc="-1" dirty="0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situation future avec intégration de l’axe structurant dans la ZFE-m  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D6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42" name="Image 7"/>
          <p:cNvPicPr/>
          <p:nvPr/>
        </p:nvPicPr>
        <p:blipFill>
          <a:blip r:embed="rId2"/>
          <a:srcRect l="2655" r="2655"/>
          <a:stretch/>
        </p:blipFill>
        <p:spPr>
          <a:xfrm>
            <a:off x="846000" y="3061440"/>
            <a:ext cx="3112560" cy="3056760"/>
          </a:xfrm>
          <a:prstGeom prst="rect">
            <a:avLst/>
          </a:prstGeom>
          <a:ln w="0">
            <a:noFill/>
          </a:ln>
        </p:spPr>
      </p:pic>
      <p:pic>
        <p:nvPicPr>
          <p:cNvPr id="343" name="Image 9"/>
          <p:cNvPicPr/>
          <p:nvPr/>
        </p:nvPicPr>
        <p:blipFill>
          <a:blip r:embed="rId3"/>
          <a:srcRect t="1619" b="1619"/>
          <a:stretch/>
        </p:blipFill>
        <p:spPr>
          <a:xfrm>
            <a:off x="4500360" y="3271320"/>
            <a:ext cx="2971800" cy="2903760"/>
          </a:xfrm>
          <a:prstGeom prst="rect">
            <a:avLst/>
          </a:prstGeom>
          <a:ln w="0">
            <a:noFill/>
          </a:ln>
        </p:spPr>
      </p:pic>
      <p:pic>
        <p:nvPicPr>
          <p:cNvPr id="344" name="Image 10"/>
          <p:cNvPicPr/>
          <p:nvPr/>
        </p:nvPicPr>
        <p:blipFill>
          <a:blip r:embed="rId4"/>
          <a:srcRect t="3573" b="3573"/>
          <a:stretch/>
        </p:blipFill>
        <p:spPr>
          <a:xfrm>
            <a:off x="8100360" y="3282480"/>
            <a:ext cx="2971800" cy="2903760"/>
          </a:xfrm>
          <a:prstGeom prst="rect">
            <a:avLst/>
          </a:prstGeom>
          <a:ln w="0">
            <a:noFill/>
          </a:ln>
        </p:spPr>
      </p:pic>
      <p:pic>
        <p:nvPicPr>
          <p:cNvPr id="345" name="Image 344"/>
          <p:cNvPicPr/>
          <p:nvPr/>
        </p:nvPicPr>
        <p:blipFill>
          <a:blip r:embed="rId5"/>
          <a:stretch/>
        </p:blipFill>
        <p:spPr>
          <a:xfrm>
            <a:off x="11076120" y="5862960"/>
            <a:ext cx="1115280" cy="993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221760" y="799920"/>
            <a:ext cx="11476800" cy="8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strike="noStrike" spc="-1">
                <a:solidFill>
                  <a:srgbClr val="3465A4"/>
                </a:solidFill>
                <a:latin typeface="Arial"/>
              </a:rPr>
              <a:t>Opportunité d’un scénario d’inclusion d’un axe structurant dans la ZFE-m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48" name="Diagramme 1"/>
          <p:cNvGrpSpPr/>
          <p:nvPr/>
        </p:nvGrpSpPr>
        <p:grpSpPr>
          <a:xfrm>
            <a:off x="360000" y="-3174840"/>
            <a:ext cx="14835240" cy="9087480"/>
            <a:chOff x="360000" y="-3174840"/>
            <a:chExt cx="14835240" cy="9087480"/>
          </a:xfrm>
        </p:grpSpPr>
        <p:sp>
          <p:nvSpPr>
            <p:cNvPr id="349" name="Rectangle 348"/>
            <p:cNvSpPr/>
            <p:nvPr/>
          </p:nvSpPr>
          <p:spPr>
            <a:xfrm>
              <a:off x="3126960" y="-3174840"/>
              <a:ext cx="12068280" cy="5338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0" name="Forme 349"/>
            <p:cNvSpPr/>
            <p:nvPr/>
          </p:nvSpPr>
          <p:spPr>
            <a:xfrm>
              <a:off x="1080000" y="3580200"/>
              <a:ext cx="2517840" cy="2177280"/>
            </a:xfrm>
            <a:prstGeom prst="leftCircularArrow">
              <a:avLst>
                <a:gd name="adj1" fmla="val 3497"/>
                <a:gd name="adj2" fmla="val 433825"/>
                <a:gd name="adj3" fmla="val 2209335"/>
                <a:gd name="adj4" fmla="val 9024489"/>
                <a:gd name="adj5" fmla="val 4079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1" name="Flèche : en arc 350"/>
            <p:cNvSpPr/>
            <p:nvPr/>
          </p:nvSpPr>
          <p:spPr>
            <a:xfrm>
              <a:off x="4236120" y="1440000"/>
              <a:ext cx="2422080" cy="2421720"/>
            </a:xfrm>
            <a:prstGeom prst="circularArrow">
              <a:avLst>
                <a:gd name="adj1" fmla="val 3144"/>
                <a:gd name="adj2" fmla="val 386828"/>
                <a:gd name="adj3" fmla="val 19358331"/>
                <a:gd name="adj4" fmla="val 11002902"/>
                <a:gd name="adj5" fmla="val 3668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2" name="Forme 351"/>
            <p:cNvSpPr/>
            <p:nvPr/>
          </p:nvSpPr>
          <p:spPr>
            <a:xfrm>
              <a:off x="6586200" y="3734640"/>
              <a:ext cx="2223360" cy="2178000"/>
            </a:xfrm>
            <a:prstGeom prst="leftCircularArrow">
              <a:avLst>
                <a:gd name="adj1" fmla="val 3496"/>
                <a:gd name="adj2" fmla="val 433682"/>
                <a:gd name="adj3" fmla="val 2121015"/>
                <a:gd name="adj4" fmla="val 8936312"/>
                <a:gd name="adj5" fmla="val 4078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3" name="Flèche : en arc 352"/>
            <p:cNvSpPr/>
            <p:nvPr/>
          </p:nvSpPr>
          <p:spPr>
            <a:xfrm>
              <a:off x="9277200" y="1440000"/>
              <a:ext cx="2421360" cy="2421000"/>
            </a:xfrm>
            <a:prstGeom prst="circularArrow">
              <a:avLst>
                <a:gd name="adj1" fmla="val 3145"/>
                <a:gd name="adj2" fmla="val 386931"/>
                <a:gd name="adj3" fmla="val 19438229"/>
                <a:gd name="adj4" fmla="val 12576181"/>
                <a:gd name="adj5" fmla="val 3669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4" name="Rectangle : coins arrondis 353"/>
            <p:cNvSpPr/>
            <p:nvPr/>
          </p:nvSpPr>
          <p:spPr>
            <a:xfrm>
              <a:off x="2735640" y="1806120"/>
              <a:ext cx="1693800" cy="215748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8880" tIns="32400" rIns="19080" bIns="324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tabLst>
                  <a:tab pos="0" algn="l"/>
                </a:tabLst>
              </a:pPr>
              <a:r>
                <a:rPr lang="fr-FR" sz="1600" b="1" strike="noStrike" spc="-1">
                  <a:solidFill>
                    <a:srgbClr val="FF9940"/>
                  </a:solidFill>
                  <a:latin typeface="Arial"/>
                  <a:ea typeface="DejaVu Sans"/>
                </a:rPr>
                <a:t>Fiche 2 :</a:t>
              </a:r>
              <a:r>
                <a:rPr lang="fr-FR" sz="1600" b="1" strike="noStrike" spc="-1">
                  <a:solidFill>
                    <a:schemeClr val="lt1"/>
                  </a:solidFill>
                  <a:latin typeface="Arial"/>
                  <a:ea typeface="DejaVu Sans"/>
                </a:rPr>
                <a:t> Nécessité d’une étude approfondie d’inclusion d’un axe structurant dans la ZFE-m</a:t>
              </a:r>
              <a:endParaRPr lang="fr-FR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5" name="Rectangle : coins arrondis 354"/>
            <p:cNvSpPr/>
            <p:nvPr/>
          </p:nvSpPr>
          <p:spPr>
            <a:xfrm>
              <a:off x="360000" y="3606120"/>
              <a:ext cx="1693800" cy="17514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8880" tIns="32400" rIns="19080" bIns="324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tabLst>
                  <a:tab pos="0" algn="l"/>
                </a:tabLst>
              </a:pPr>
              <a:r>
                <a:rPr lang="fr-FR" sz="1600" b="1" strike="noStrike" spc="-1">
                  <a:solidFill>
                    <a:srgbClr val="FF9940"/>
                  </a:solidFill>
                  <a:latin typeface="Arial"/>
                  <a:ea typeface="DejaVu Sans"/>
                </a:rPr>
                <a:t> Fiche1 :</a:t>
              </a:r>
              <a:r>
                <a:rPr lang="fr-FR" sz="1600" b="1" strike="noStrike" spc="-1">
                  <a:solidFill>
                    <a:schemeClr val="lt1"/>
                  </a:solidFill>
                  <a:latin typeface="Arial"/>
                  <a:ea typeface="DejaVu Sans"/>
                </a:rPr>
                <a:t> Territoire d’étude</a:t>
              </a:r>
              <a:endParaRPr lang="fr-FR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6" name="Rectangle : coins arrondis 355"/>
            <p:cNvSpPr/>
            <p:nvPr/>
          </p:nvSpPr>
          <p:spPr>
            <a:xfrm>
              <a:off x="4881960" y="3554640"/>
              <a:ext cx="2517840" cy="215748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2480" tIns="36720" rIns="17280" bIns="363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15"/>
                </a:spcAft>
                <a:tabLst>
                  <a:tab pos="0" algn="l"/>
                </a:tabLst>
              </a:pPr>
              <a:r>
                <a:rPr lang="fr-FR" sz="1600" b="1" strike="noStrike" spc="-1">
                  <a:solidFill>
                    <a:srgbClr val="FF9940"/>
                  </a:solidFill>
                  <a:latin typeface="Arial"/>
                  <a:ea typeface="DejaVu Sans"/>
                </a:rPr>
                <a:t>Fiche 3 :</a:t>
              </a:r>
              <a:r>
                <a:rPr lang="fr-FR" sz="1600" b="1" strike="noStrike" spc="-1">
                  <a:solidFill>
                    <a:schemeClr val="lt1"/>
                  </a:solidFill>
                  <a:latin typeface="Arial"/>
                  <a:ea typeface="DejaVu Sans"/>
                </a:rPr>
                <a:t> Caractérisation d’un scénario d’inclusion d’un axe structurant dans la ZFE-m et ses conséquences en termes de trafic, et de qualité de l’air et d’énergie</a:t>
              </a:r>
              <a:endParaRPr lang="fr-FR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7" name="Rectangle : coins arrondis 356"/>
            <p:cNvSpPr/>
            <p:nvPr/>
          </p:nvSpPr>
          <p:spPr>
            <a:xfrm>
              <a:off x="7807320" y="1626120"/>
              <a:ext cx="1693800" cy="215748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7080" tIns="31320" rIns="17280" bIns="31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15"/>
                </a:spcAft>
                <a:tabLst>
                  <a:tab pos="0" algn="l"/>
                </a:tabLst>
              </a:pPr>
              <a:r>
                <a:rPr lang="fr-FR" sz="1600" b="1" strike="noStrike" spc="-1">
                  <a:solidFill>
                    <a:srgbClr val="FF9940"/>
                  </a:solidFill>
                  <a:latin typeface="Arial"/>
                  <a:ea typeface="DejaVu Sans"/>
                </a:rPr>
                <a:t>Fiche 4 :</a:t>
              </a:r>
              <a:r>
                <a:rPr lang="fr-FR" sz="1600" b="1" strike="noStrike" spc="-1">
                  <a:solidFill>
                    <a:schemeClr val="lt1"/>
                  </a:solidFill>
                  <a:latin typeface="Arial"/>
                  <a:ea typeface="DejaVu Sans"/>
                </a:rPr>
                <a:t> Évaluation des conditions de mise en œuvre du scénario et de ses conséquences en termes de circulation</a:t>
              </a:r>
              <a:endParaRPr lang="fr-FR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8" name="Rectangle : coins arrondis 357"/>
            <p:cNvSpPr/>
            <p:nvPr/>
          </p:nvSpPr>
          <p:spPr>
            <a:xfrm>
              <a:off x="10182960" y="3240000"/>
              <a:ext cx="1694160" cy="215748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8880" tIns="32400" rIns="19080" bIns="324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tabLst>
                  <a:tab pos="0" algn="l"/>
                </a:tabLst>
              </a:pPr>
              <a:r>
                <a:rPr lang="fr-FR" sz="1600" b="1" strike="noStrike" spc="-1">
                  <a:solidFill>
                    <a:srgbClr val="FF9940"/>
                  </a:solidFill>
                  <a:latin typeface="Arial"/>
                  <a:ea typeface="DejaVu Sans"/>
                </a:rPr>
                <a:t>Fiche 5 :</a:t>
              </a:r>
              <a:r>
                <a:rPr lang="fr-FR" sz="1600" b="1" strike="noStrike" spc="-1">
                  <a:solidFill>
                    <a:schemeClr val="lt1"/>
                  </a:solidFill>
                  <a:latin typeface="Arial"/>
                  <a:ea typeface="DejaVu Sans"/>
                </a:rPr>
                <a:t> Complément d’étude d’impact</a:t>
              </a:r>
              <a:endParaRPr lang="fr-FR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359" name="Image 358"/>
          <p:cNvPicPr/>
          <p:nvPr/>
        </p:nvPicPr>
        <p:blipFill>
          <a:blip r:embed="rId2"/>
          <a:stretch/>
        </p:blipFill>
        <p:spPr>
          <a:xfrm>
            <a:off x="11077200" y="5864400"/>
            <a:ext cx="1115280" cy="993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itre 3"/>
          <p:cNvSpPr/>
          <p:nvPr/>
        </p:nvSpPr>
        <p:spPr>
          <a:xfrm>
            <a:off x="401760" y="900000"/>
            <a:ext cx="11476800" cy="81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00" b="1" strike="noStrike" spc="-1">
                <a:solidFill>
                  <a:srgbClr val="3465A4"/>
                </a:solidFill>
                <a:latin typeface="Arial"/>
                <a:ea typeface="DejaVu Sans"/>
              </a:rPr>
              <a:t>Opportunité d’un scénario d’inclusion d’un axe structurant dans la ZFE-m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62" name="Groupe 56"/>
          <p:cNvGrpSpPr/>
          <p:nvPr/>
        </p:nvGrpSpPr>
        <p:grpSpPr>
          <a:xfrm>
            <a:off x="219600" y="1800000"/>
            <a:ext cx="4998960" cy="4318200"/>
            <a:chOff x="219600" y="1800000"/>
            <a:chExt cx="4998960" cy="4318200"/>
          </a:xfrm>
        </p:grpSpPr>
        <p:sp>
          <p:nvSpPr>
            <p:cNvPr id="363" name="Ellipse 1"/>
            <p:cNvSpPr/>
            <p:nvPr/>
          </p:nvSpPr>
          <p:spPr>
            <a:xfrm>
              <a:off x="1896120" y="2180520"/>
              <a:ext cx="1646280" cy="2507400"/>
            </a:xfrm>
            <a:prstGeom prst="ellipse">
              <a:avLst/>
            </a:prstGeom>
            <a:gradFill rotWithShape="0">
              <a:gsLst>
                <a:gs pos="0">
                  <a:srgbClr val="C0CBE6"/>
                </a:gs>
                <a:gs pos="100000">
                  <a:srgbClr val="B3BFE0"/>
                </a:gs>
              </a:gsLst>
              <a:lin ang="5400000"/>
            </a:gradFill>
            <a:ln>
              <a:solidFill>
                <a:srgbClr val="7E97CE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8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  Zone d’étude</a:t>
              </a:r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4" name="Organigramme : Connecteur 1"/>
            <p:cNvSpPr/>
            <p:nvPr/>
          </p:nvSpPr>
          <p:spPr>
            <a:xfrm>
              <a:off x="3829680" y="1890000"/>
              <a:ext cx="1368000" cy="1170720"/>
            </a:xfrm>
            <a:prstGeom prst="flowChartConnector">
              <a:avLst/>
            </a:prstGeom>
            <a:gradFill rotWithShape="0">
              <a:gsLst>
                <a:gs pos="0">
                  <a:srgbClr val="B1D6B3"/>
                </a:gs>
                <a:gs pos="100000">
                  <a:srgbClr val="A4CFA7"/>
                </a:gs>
              </a:gsLst>
              <a:lin ang="5400000"/>
            </a:gradFill>
            <a:ln>
              <a:solidFill>
                <a:srgbClr val="60B467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Zone adjacente</a:t>
              </a:r>
              <a:endParaRPr lang="fr-FR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5" name="Organigramme : Connecteur 2"/>
            <p:cNvSpPr/>
            <p:nvPr/>
          </p:nvSpPr>
          <p:spPr>
            <a:xfrm>
              <a:off x="240840" y="3418560"/>
              <a:ext cx="1368000" cy="1170360"/>
            </a:xfrm>
            <a:prstGeom prst="flowChartConnector">
              <a:avLst/>
            </a:prstGeom>
            <a:gradFill rotWithShape="0">
              <a:gsLst>
                <a:gs pos="0">
                  <a:srgbClr val="F8BCB1"/>
                </a:gs>
                <a:gs pos="100000">
                  <a:srgbClr val="F5AFA2"/>
                </a:gs>
              </a:gsLst>
              <a:lin ang="5400000"/>
            </a:gradFill>
            <a:ln>
              <a:solidFill>
                <a:srgbClr val="EF7757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Zone adjacente</a:t>
              </a:r>
              <a:endParaRPr lang="fr-FR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6" name="Organigramme : Connecteur 3"/>
            <p:cNvSpPr/>
            <p:nvPr/>
          </p:nvSpPr>
          <p:spPr>
            <a:xfrm>
              <a:off x="3764880" y="4146120"/>
              <a:ext cx="1368000" cy="1170360"/>
            </a:xfrm>
            <a:prstGeom prst="flowChartConnector">
              <a:avLst/>
            </a:prstGeom>
            <a:gradFill rotWithShape="0">
              <a:gsLst>
                <a:gs pos="0">
                  <a:srgbClr val="FFF6C6"/>
                </a:gs>
                <a:gs pos="100000">
                  <a:srgbClr val="FFF3B5"/>
                </a:gs>
              </a:gsLst>
              <a:lin ang="5400000"/>
            </a:gradFill>
            <a:ln>
              <a:solidFill>
                <a:srgbClr val="FDEB7D"/>
              </a:solidFill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Zone adjacente</a:t>
              </a:r>
              <a:endParaRPr lang="fr-FR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7" name="Rectangle 1"/>
            <p:cNvSpPr/>
            <p:nvPr/>
          </p:nvSpPr>
          <p:spPr>
            <a:xfrm>
              <a:off x="219600" y="1800000"/>
              <a:ext cx="4998960" cy="43182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cxnSp>
          <p:nvCxnSpPr>
            <p:cNvPr id="368" name="Connecteur droit avec flèche 1"/>
            <p:cNvCxnSpPr/>
            <p:nvPr/>
          </p:nvCxnSpPr>
          <p:spPr>
            <a:xfrm flipV="1">
              <a:off x="1555560" y="3793680"/>
              <a:ext cx="370440" cy="24840"/>
            </a:xfrm>
            <a:prstGeom prst="straightConnector1">
              <a:avLst/>
            </a:prstGeom>
            <a:ln w="0">
              <a:solidFill>
                <a:srgbClr val="000000"/>
              </a:solidFill>
              <a:headEnd type="triangle" w="med" len="med"/>
              <a:tailEnd type="triangle" w="med" len="med"/>
            </a:ln>
          </p:spPr>
        </p:cxnSp>
        <p:cxnSp>
          <p:nvCxnSpPr>
            <p:cNvPr id="369" name="Connecteur droit avec flèche 2"/>
            <p:cNvCxnSpPr>
              <a:endCxn id="364" idx="3"/>
            </p:cNvCxnSpPr>
            <p:nvPr/>
          </p:nvCxnSpPr>
          <p:spPr>
            <a:xfrm flipV="1">
              <a:off x="3529800" y="2475360"/>
              <a:ext cx="1668240" cy="589320"/>
            </a:xfrm>
            <a:prstGeom prst="straightConnector1">
              <a:avLst/>
            </a:prstGeom>
            <a:ln w="0">
              <a:solidFill>
                <a:srgbClr val="000000"/>
              </a:solidFill>
              <a:headEnd type="triangle" w="med" len="med"/>
              <a:tailEnd type="triangle" w="med" len="med"/>
            </a:ln>
          </p:spPr>
        </p:cxnSp>
        <p:cxnSp>
          <p:nvCxnSpPr>
            <p:cNvPr id="370" name="Connecteur droit avec flèche 3"/>
            <p:cNvCxnSpPr>
              <a:endCxn id="366" idx="1"/>
            </p:cNvCxnSpPr>
            <p:nvPr/>
          </p:nvCxnSpPr>
          <p:spPr>
            <a:xfrm>
              <a:off x="3430080" y="4063680"/>
              <a:ext cx="335160" cy="667800"/>
            </a:xfrm>
            <a:prstGeom prst="straightConnector1">
              <a:avLst/>
            </a:prstGeom>
            <a:ln w="0">
              <a:solidFill>
                <a:srgbClr val="000000"/>
              </a:solidFill>
              <a:headEnd type="triangle" w="med" len="med"/>
              <a:tailEnd type="triangle" w="med" len="med"/>
            </a:ln>
          </p:spPr>
        </p:cxnSp>
        <p:cxnSp>
          <p:nvCxnSpPr>
            <p:cNvPr id="371" name="Connecteur droit avec flèche 4"/>
            <p:cNvCxnSpPr/>
            <p:nvPr/>
          </p:nvCxnSpPr>
          <p:spPr>
            <a:xfrm>
              <a:off x="444960" y="5318640"/>
              <a:ext cx="482760" cy="2160"/>
            </a:xfrm>
            <a:prstGeom prst="straightConnector1">
              <a:avLst/>
            </a:prstGeom>
            <a:ln w="0">
              <a:solidFill>
                <a:srgbClr val="000000"/>
              </a:solidFill>
              <a:headEnd type="triangle" w="med" len="med"/>
              <a:tailEnd type="triangle" w="med" len="med"/>
            </a:ln>
          </p:spPr>
        </p:cxnSp>
        <p:cxnSp>
          <p:nvCxnSpPr>
            <p:cNvPr id="372" name="Connecteur droit avec flèche 5"/>
            <p:cNvCxnSpPr/>
            <p:nvPr/>
          </p:nvCxnSpPr>
          <p:spPr>
            <a:xfrm>
              <a:off x="444960" y="5625720"/>
              <a:ext cx="482760" cy="2160"/>
            </a:xfrm>
            <a:prstGeom prst="straightConnector1">
              <a:avLst/>
            </a:prstGeom>
            <a:ln w="0">
              <a:solidFill>
                <a:srgbClr val="EF7757"/>
              </a:solidFill>
              <a:headEnd type="triangle" w="med" len="med"/>
              <a:tailEnd type="triangle" w="med" len="med"/>
            </a:ln>
          </p:spPr>
        </p:cxnSp>
        <p:cxnSp>
          <p:nvCxnSpPr>
            <p:cNvPr id="373" name="Connecteur droit avec flèche 6"/>
            <p:cNvCxnSpPr/>
            <p:nvPr/>
          </p:nvCxnSpPr>
          <p:spPr>
            <a:xfrm flipV="1">
              <a:off x="1110240" y="2250000"/>
              <a:ext cx="2954160" cy="1317600"/>
            </a:xfrm>
            <a:prstGeom prst="straightConnector1">
              <a:avLst/>
            </a:prstGeom>
            <a:ln w="0">
              <a:solidFill>
                <a:srgbClr val="EF7757"/>
              </a:solidFill>
              <a:headEnd type="triangle" w="med" len="med"/>
              <a:tailEnd type="triangle" w="med" len="med"/>
            </a:ln>
          </p:spPr>
        </p:cxnSp>
        <p:cxnSp>
          <p:nvCxnSpPr>
            <p:cNvPr id="374" name="Connecteur droit avec flèche 7"/>
            <p:cNvCxnSpPr/>
            <p:nvPr/>
          </p:nvCxnSpPr>
          <p:spPr>
            <a:xfrm flipV="1">
              <a:off x="4514400" y="2820240"/>
              <a:ext cx="16200" cy="1531800"/>
            </a:xfrm>
            <a:prstGeom prst="straightConnector1">
              <a:avLst/>
            </a:prstGeom>
            <a:ln w="0">
              <a:solidFill>
                <a:srgbClr val="EF7757"/>
              </a:solidFill>
              <a:headEnd type="triangle" w="med" len="med"/>
              <a:tailEnd type="triangle" w="med" len="med"/>
            </a:ln>
          </p:spPr>
        </p:cxnSp>
        <p:cxnSp>
          <p:nvCxnSpPr>
            <p:cNvPr id="375" name="Connecteur droit avec flèche 8"/>
            <p:cNvCxnSpPr/>
            <p:nvPr/>
          </p:nvCxnSpPr>
          <p:spPr>
            <a:xfrm>
              <a:off x="1364040" y="4271760"/>
              <a:ext cx="2668320" cy="393120"/>
            </a:xfrm>
            <a:prstGeom prst="straightConnector1">
              <a:avLst/>
            </a:prstGeom>
            <a:ln w="0">
              <a:solidFill>
                <a:srgbClr val="EF7757"/>
              </a:solidFill>
              <a:headEnd type="triangle" w="med" len="med"/>
              <a:tailEnd type="triangle" w="med" len="med"/>
            </a:ln>
          </p:spPr>
        </p:cxnSp>
        <p:sp>
          <p:nvSpPr>
            <p:cNvPr id="376" name="ZoneTexte 1"/>
            <p:cNvSpPr/>
            <p:nvPr/>
          </p:nvSpPr>
          <p:spPr>
            <a:xfrm>
              <a:off x="910440" y="5143680"/>
              <a:ext cx="398880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Flux d’échange</a:t>
              </a:r>
              <a:endParaRPr lang="fr-FR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7" name="ZoneTexte 2"/>
            <p:cNvSpPr/>
            <p:nvPr/>
          </p:nvSpPr>
          <p:spPr>
            <a:xfrm>
              <a:off x="910440" y="5441400"/>
              <a:ext cx="194004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Flux de transit local</a:t>
              </a:r>
              <a:endParaRPr lang="fr-FR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78" name="Connecteur droit avec flèche 9"/>
            <p:cNvCxnSpPr/>
            <p:nvPr/>
          </p:nvCxnSpPr>
          <p:spPr>
            <a:xfrm>
              <a:off x="2263680" y="2038680"/>
              <a:ext cx="2160" cy="2917800"/>
            </a:xfrm>
            <a:prstGeom prst="straightConnector1">
              <a:avLst/>
            </a:prstGeom>
            <a:ln w="0">
              <a:solidFill>
                <a:srgbClr val="B0CC4E"/>
              </a:solidFill>
              <a:headEnd type="triangle" w="med" len="med"/>
              <a:tailEnd type="triangle" w="med" len="med"/>
            </a:ln>
          </p:spPr>
        </p:cxnSp>
        <p:cxnSp>
          <p:nvCxnSpPr>
            <p:cNvPr id="379" name="Connecteur droit avec flèche 18"/>
            <p:cNvCxnSpPr/>
            <p:nvPr/>
          </p:nvCxnSpPr>
          <p:spPr>
            <a:xfrm>
              <a:off x="457560" y="5932800"/>
              <a:ext cx="482760" cy="2160"/>
            </a:xfrm>
            <a:prstGeom prst="straightConnector1">
              <a:avLst/>
            </a:prstGeom>
            <a:ln w="0">
              <a:solidFill>
                <a:srgbClr val="B0CC4E"/>
              </a:solidFill>
              <a:headEnd type="triangle" w="med" len="med"/>
              <a:tailEnd type="triangle" w="med" len="med"/>
            </a:ln>
          </p:spPr>
        </p:cxnSp>
        <p:sp>
          <p:nvSpPr>
            <p:cNvPr id="380" name="ZoneTexte 3"/>
            <p:cNvSpPr/>
            <p:nvPr/>
          </p:nvSpPr>
          <p:spPr>
            <a:xfrm>
              <a:off x="922680" y="5748480"/>
              <a:ext cx="16372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Flux de grand transit </a:t>
              </a:r>
              <a:endParaRPr lang="fr-FR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81" name="Groupe 54"/>
          <p:cNvGrpSpPr/>
          <p:nvPr/>
        </p:nvGrpSpPr>
        <p:grpSpPr>
          <a:xfrm>
            <a:off x="5266440" y="1358640"/>
            <a:ext cx="6774840" cy="4717080"/>
            <a:chOff x="5266440" y="1358640"/>
            <a:chExt cx="6774840" cy="4717080"/>
          </a:xfrm>
        </p:grpSpPr>
        <p:pic>
          <p:nvPicPr>
            <p:cNvPr id="382" name="Image 1"/>
            <p:cNvPicPr/>
            <p:nvPr/>
          </p:nvPicPr>
          <p:blipFill>
            <a:blip r:embed="rId2"/>
            <a:stretch/>
          </p:blipFill>
          <p:spPr>
            <a:xfrm>
              <a:off x="6493320" y="1386360"/>
              <a:ext cx="902880" cy="436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3" name="Image 2"/>
            <p:cNvPicPr/>
            <p:nvPr/>
          </p:nvPicPr>
          <p:blipFill>
            <a:blip r:embed="rId3"/>
            <a:stretch/>
          </p:blipFill>
          <p:spPr>
            <a:xfrm>
              <a:off x="8674200" y="1450440"/>
              <a:ext cx="561240" cy="372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4" name="Image 3"/>
            <p:cNvPicPr/>
            <p:nvPr/>
          </p:nvPicPr>
          <p:blipFill>
            <a:blip r:embed="rId4"/>
            <a:stretch/>
          </p:blipFill>
          <p:spPr>
            <a:xfrm>
              <a:off x="10674360" y="1358640"/>
              <a:ext cx="699480" cy="4845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385" name="Groupe 1"/>
            <p:cNvGrpSpPr/>
            <p:nvPr/>
          </p:nvGrpSpPr>
          <p:grpSpPr>
            <a:xfrm>
              <a:off x="5266440" y="1833120"/>
              <a:ext cx="6774840" cy="4242600"/>
              <a:chOff x="5266440" y="1833120"/>
              <a:chExt cx="6774840" cy="4242600"/>
            </a:xfrm>
          </p:grpSpPr>
          <p:pic>
            <p:nvPicPr>
              <p:cNvPr id="386" name="Picture 1"/>
              <p:cNvPicPr/>
              <p:nvPr/>
            </p:nvPicPr>
            <p:blipFill>
              <a:blip r:embed="rId5"/>
              <a:srcRect b="2736"/>
              <a:stretch/>
            </p:blipFill>
            <p:spPr>
              <a:xfrm>
                <a:off x="5535720" y="1833120"/>
                <a:ext cx="6505560" cy="424260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387" name="ZoneTexte 4"/>
              <p:cNvSpPr/>
              <p:nvPr/>
            </p:nvSpPr>
            <p:spPr>
              <a:xfrm rot="16200000">
                <a:off x="4386960" y="3223080"/>
                <a:ext cx="1970280" cy="211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8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Part des Crit’Air (en %)</a:t>
                </a:r>
                <a:endParaRPr lang="fr-FR" sz="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388" name="ZoneTexte 5"/>
            <p:cNvSpPr/>
            <p:nvPr/>
          </p:nvSpPr>
          <p:spPr>
            <a:xfrm>
              <a:off x="6565680" y="3825000"/>
              <a:ext cx="640800" cy="24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0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92%</a:t>
              </a:r>
              <a:endParaRPr lang="fr-FR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9" name="ZoneTexte 6"/>
            <p:cNvSpPr/>
            <p:nvPr/>
          </p:nvSpPr>
          <p:spPr>
            <a:xfrm>
              <a:off x="6570720" y="2104200"/>
              <a:ext cx="640440" cy="24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0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6%</a:t>
              </a:r>
              <a:endParaRPr lang="fr-FR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0" name="ZoneTexte 7"/>
            <p:cNvSpPr/>
            <p:nvPr/>
          </p:nvSpPr>
          <p:spPr>
            <a:xfrm>
              <a:off x="5771880" y="1948320"/>
              <a:ext cx="640800" cy="24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0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&lt; 2%</a:t>
              </a:r>
              <a:endParaRPr lang="fr-FR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1" name="ZoneTexte 8"/>
            <p:cNvSpPr/>
            <p:nvPr/>
          </p:nvSpPr>
          <p:spPr>
            <a:xfrm>
              <a:off x="5771880" y="5605200"/>
              <a:ext cx="640800" cy="24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0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&lt; 1%</a:t>
              </a:r>
              <a:endParaRPr lang="fr-FR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2" name="ZoneTexte 9"/>
            <p:cNvSpPr/>
            <p:nvPr/>
          </p:nvSpPr>
          <p:spPr>
            <a:xfrm>
              <a:off x="7854840" y="1961280"/>
              <a:ext cx="640440" cy="24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0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&lt; 2%</a:t>
              </a:r>
              <a:endParaRPr lang="fr-FR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3" name="ZoneTexte 10"/>
            <p:cNvSpPr/>
            <p:nvPr/>
          </p:nvSpPr>
          <p:spPr>
            <a:xfrm>
              <a:off x="8587440" y="2295360"/>
              <a:ext cx="640800" cy="24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0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11%</a:t>
              </a:r>
              <a:endParaRPr lang="fr-FR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4" name="ZoneTexte 11"/>
            <p:cNvSpPr/>
            <p:nvPr/>
          </p:nvSpPr>
          <p:spPr>
            <a:xfrm>
              <a:off x="8610480" y="3292560"/>
              <a:ext cx="640440" cy="24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0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49%</a:t>
              </a:r>
              <a:endParaRPr lang="fr-FR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5" name="ZoneTexte 12"/>
            <p:cNvSpPr/>
            <p:nvPr/>
          </p:nvSpPr>
          <p:spPr>
            <a:xfrm>
              <a:off x="8648280" y="5027040"/>
              <a:ext cx="640440" cy="24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0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35 %</a:t>
              </a:r>
              <a:endParaRPr lang="fr-FR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6" name="ZoneTexte 13"/>
            <p:cNvSpPr/>
            <p:nvPr/>
          </p:nvSpPr>
          <p:spPr>
            <a:xfrm>
              <a:off x="8687160" y="2068560"/>
              <a:ext cx="641160" cy="22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9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3%</a:t>
              </a:r>
              <a:endParaRPr lang="fr-FR" sz="9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7" name="ZoneTexte 14"/>
            <p:cNvSpPr/>
            <p:nvPr/>
          </p:nvSpPr>
          <p:spPr>
            <a:xfrm>
              <a:off x="10779120" y="3825000"/>
              <a:ext cx="641160" cy="24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0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86%</a:t>
              </a:r>
              <a:endParaRPr lang="fr-FR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8" name="ZoneTexte 15"/>
            <p:cNvSpPr/>
            <p:nvPr/>
          </p:nvSpPr>
          <p:spPr>
            <a:xfrm>
              <a:off x="10778400" y="2195640"/>
              <a:ext cx="641160" cy="24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0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7%</a:t>
              </a:r>
              <a:endParaRPr lang="fr-FR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9" name="ZoneTexte 16"/>
            <p:cNvSpPr/>
            <p:nvPr/>
          </p:nvSpPr>
          <p:spPr>
            <a:xfrm>
              <a:off x="10812240" y="2023200"/>
              <a:ext cx="640800" cy="22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9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2%</a:t>
              </a:r>
              <a:endParaRPr lang="fr-FR" sz="9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0" name="ZoneTexte 17"/>
            <p:cNvSpPr/>
            <p:nvPr/>
          </p:nvSpPr>
          <p:spPr>
            <a:xfrm>
              <a:off x="10758600" y="5619960"/>
              <a:ext cx="640800" cy="22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9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4%</a:t>
              </a:r>
              <a:endParaRPr lang="fr-FR" sz="9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1" name="ZoneTexte 18"/>
            <p:cNvSpPr/>
            <p:nvPr/>
          </p:nvSpPr>
          <p:spPr>
            <a:xfrm>
              <a:off x="9951480" y="1961280"/>
              <a:ext cx="641160" cy="24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0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&lt; 2%</a:t>
              </a:r>
              <a:endParaRPr lang="fr-FR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402" name="Image 401"/>
          <p:cNvPicPr/>
          <p:nvPr/>
        </p:nvPicPr>
        <p:blipFill>
          <a:blip r:embed="rId6"/>
          <a:stretch/>
        </p:blipFill>
        <p:spPr>
          <a:xfrm>
            <a:off x="11076480" y="5862960"/>
            <a:ext cx="1115280" cy="993240"/>
          </a:xfrm>
          <a:prstGeom prst="rect">
            <a:avLst/>
          </a:prstGeom>
          <a:ln w="0">
            <a:noFill/>
          </a:ln>
        </p:spPr>
      </p:pic>
      <p:sp>
        <p:nvSpPr>
          <p:cNvPr id="403" name="ZoneTexte 19"/>
          <p:cNvSpPr/>
          <p:nvPr/>
        </p:nvSpPr>
        <p:spPr>
          <a:xfrm>
            <a:off x="6192720" y="5914440"/>
            <a:ext cx="5038560" cy="67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283"/>
              </a:spcAft>
            </a:pPr>
            <a:r>
              <a:rPr lang="fr-FR" sz="1400" b="1" strike="noStrike" spc="-1">
                <a:solidFill>
                  <a:schemeClr val="accent1"/>
                </a:solidFill>
                <a:latin typeface="Arial"/>
                <a:ea typeface="Arial"/>
              </a:rPr>
              <a:t>Répartition des Crit'Air sur l’axe de grand transit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283"/>
              </a:spcAft>
            </a:pPr>
            <a:r>
              <a:rPr lang="fr-FR" sz="600" b="1" strike="noStrike" spc="-1">
                <a:solidFill>
                  <a:schemeClr val="accent1"/>
                </a:solidFill>
                <a:latin typeface="Arial"/>
                <a:ea typeface="Arial"/>
              </a:rPr>
              <a:t> </a:t>
            </a:r>
            <a:endParaRPr lang="fr-FR" sz="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283"/>
              </a:spcAft>
            </a:pPr>
            <a:r>
              <a:rPr lang="fr-FR" sz="1400" b="1" strike="noStrike" spc="-1">
                <a:solidFill>
                  <a:schemeClr val="accent1"/>
                </a:solidFill>
                <a:latin typeface="Arial"/>
                <a:ea typeface="Arial"/>
              </a:rPr>
              <a:t>suivant le type de véhicule 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DEME">
      <a:dk1>
        <a:srgbClr val="000000"/>
      </a:dk1>
      <a:lt1>
        <a:srgbClr val="FFFFFF"/>
      </a:lt1>
      <a:dk2>
        <a:srgbClr val="169B62"/>
      </a:dk2>
      <a:lt2>
        <a:srgbClr val="466964"/>
      </a:lt2>
      <a:accent1>
        <a:srgbClr val="5770BE"/>
      </a:accent1>
      <a:accent2>
        <a:srgbClr val="484D7A"/>
      </a:accent2>
      <a:accent3>
        <a:srgbClr val="FF8D7E"/>
      </a:accent3>
      <a:accent4>
        <a:srgbClr val="FFE800"/>
      </a:accent4>
      <a:accent5>
        <a:srgbClr val="FF9940"/>
      </a:accent5>
      <a:accent6>
        <a:srgbClr val="FF6F4C"/>
      </a:accent6>
      <a:hlink>
        <a:srgbClr val="7D4E5B"/>
      </a:hlink>
      <a:folHlink>
        <a:srgbClr val="A2685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ADEME">
      <a:dk1>
        <a:srgbClr val="000000"/>
      </a:dk1>
      <a:lt1>
        <a:srgbClr val="FFFFFF"/>
      </a:lt1>
      <a:dk2>
        <a:srgbClr val="169B62"/>
      </a:dk2>
      <a:lt2>
        <a:srgbClr val="466964"/>
      </a:lt2>
      <a:accent1>
        <a:srgbClr val="5770BE"/>
      </a:accent1>
      <a:accent2>
        <a:srgbClr val="484D7A"/>
      </a:accent2>
      <a:accent3>
        <a:srgbClr val="FF8D7E"/>
      </a:accent3>
      <a:accent4>
        <a:srgbClr val="FFE800"/>
      </a:accent4>
      <a:accent5>
        <a:srgbClr val="FF9940"/>
      </a:accent5>
      <a:accent6>
        <a:srgbClr val="FF6F4C"/>
      </a:accent6>
      <a:hlink>
        <a:srgbClr val="7D4E5B"/>
      </a:hlink>
      <a:folHlink>
        <a:srgbClr val="A2685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ADEME">
      <a:dk1>
        <a:srgbClr val="000000"/>
      </a:dk1>
      <a:lt1>
        <a:srgbClr val="FFFFFF"/>
      </a:lt1>
      <a:dk2>
        <a:srgbClr val="169B62"/>
      </a:dk2>
      <a:lt2>
        <a:srgbClr val="466964"/>
      </a:lt2>
      <a:accent1>
        <a:srgbClr val="5770BE"/>
      </a:accent1>
      <a:accent2>
        <a:srgbClr val="484D7A"/>
      </a:accent2>
      <a:accent3>
        <a:srgbClr val="FF8D7E"/>
      </a:accent3>
      <a:accent4>
        <a:srgbClr val="FFE800"/>
      </a:accent4>
      <a:accent5>
        <a:srgbClr val="FF9940"/>
      </a:accent5>
      <a:accent6>
        <a:srgbClr val="FF6F4C"/>
      </a:accent6>
      <a:hlink>
        <a:srgbClr val="7D4E5B"/>
      </a:hlink>
      <a:folHlink>
        <a:srgbClr val="A2685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ADEME">
      <a:dk1>
        <a:srgbClr val="000000"/>
      </a:dk1>
      <a:lt1>
        <a:srgbClr val="FFFFFF"/>
      </a:lt1>
      <a:dk2>
        <a:srgbClr val="169B62"/>
      </a:dk2>
      <a:lt2>
        <a:srgbClr val="466964"/>
      </a:lt2>
      <a:accent1>
        <a:srgbClr val="5770BE"/>
      </a:accent1>
      <a:accent2>
        <a:srgbClr val="484D7A"/>
      </a:accent2>
      <a:accent3>
        <a:srgbClr val="FF8D7E"/>
      </a:accent3>
      <a:accent4>
        <a:srgbClr val="FFE800"/>
      </a:accent4>
      <a:accent5>
        <a:srgbClr val="FF9940"/>
      </a:accent5>
      <a:accent6>
        <a:srgbClr val="FF6F4C"/>
      </a:accent6>
      <a:hlink>
        <a:srgbClr val="7D4E5B"/>
      </a:hlink>
      <a:folHlink>
        <a:srgbClr val="A2685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ADEME">
      <a:dk1>
        <a:srgbClr val="000000"/>
      </a:dk1>
      <a:lt1>
        <a:srgbClr val="FFFFFF"/>
      </a:lt1>
      <a:dk2>
        <a:srgbClr val="169B62"/>
      </a:dk2>
      <a:lt2>
        <a:srgbClr val="466964"/>
      </a:lt2>
      <a:accent1>
        <a:srgbClr val="5770BE"/>
      </a:accent1>
      <a:accent2>
        <a:srgbClr val="484D7A"/>
      </a:accent2>
      <a:accent3>
        <a:srgbClr val="FF8D7E"/>
      </a:accent3>
      <a:accent4>
        <a:srgbClr val="FFE800"/>
      </a:accent4>
      <a:accent5>
        <a:srgbClr val="FF9940"/>
      </a:accent5>
      <a:accent6>
        <a:srgbClr val="FF6F4C"/>
      </a:accent6>
      <a:hlink>
        <a:srgbClr val="7D4E5B"/>
      </a:hlink>
      <a:folHlink>
        <a:srgbClr val="A2685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ADEME">
      <a:dk1>
        <a:srgbClr val="000000"/>
      </a:dk1>
      <a:lt1>
        <a:srgbClr val="FFFFFF"/>
      </a:lt1>
      <a:dk2>
        <a:srgbClr val="169B62"/>
      </a:dk2>
      <a:lt2>
        <a:srgbClr val="466964"/>
      </a:lt2>
      <a:accent1>
        <a:srgbClr val="5770BE"/>
      </a:accent1>
      <a:accent2>
        <a:srgbClr val="484D7A"/>
      </a:accent2>
      <a:accent3>
        <a:srgbClr val="FF8D7E"/>
      </a:accent3>
      <a:accent4>
        <a:srgbClr val="FFE800"/>
      </a:accent4>
      <a:accent5>
        <a:srgbClr val="FF9940"/>
      </a:accent5>
      <a:accent6>
        <a:srgbClr val="FF6F4C"/>
      </a:accent6>
      <a:hlink>
        <a:srgbClr val="7D4E5B"/>
      </a:hlink>
      <a:folHlink>
        <a:srgbClr val="A2685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ADEME">
      <a:dk1>
        <a:srgbClr val="000000"/>
      </a:dk1>
      <a:lt1>
        <a:srgbClr val="FFFFFF"/>
      </a:lt1>
      <a:dk2>
        <a:srgbClr val="169B62"/>
      </a:dk2>
      <a:lt2>
        <a:srgbClr val="466964"/>
      </a:lt2>
      <a:accent1>
        <a:srgbClr val="5770BE"/>
      </a:accent1>
      <a:accent2>
        <a:srgbClr val="484D7A"/>
      </a:accent2>
      <a:accent3>
        <a:srgbClr val="FF8D7E"/>
      </a:accent3>
      <a:accent4>
        <a:srgbClr val="FFE800"/>
      </a:accent4>
      <a:accent5>
        <a:srgbClr val="FF9940"/>
      </a:accent5>
      <a:accent6>
        <a:srgbClr val="FF6F4C"/>
      </a:accent6>
      <a:hlink>
        <a:srgbClr val="7D4E5B"/>
      </a:hlink>
      <a:folHlink>
        <a:srgbClr val="A2685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modele_bleu-16_9</Template>
  <TotalTime>231</TotalTime>
  <Words>1636</Words>
  <Application>Microsoft Office PowerPoint</Application>
  <PresentationFormat>Personnalisé</PresentationFormat>
  <Paragraphs>176</Paragraphs>
  <Slides>24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24</vt:i4>
      </vt:variant>
    </vt:vector>
  </HeadingPairs>
  <TitlesOfParts>
    <vt:vector size="37" baseType="lpstr">
      <vt:lpstr>Arial</vt:lpstr>
      <vt:lpstr>Calibri</vt:lpstr>
      <vt:lpstr>Segoe UI</vt:lpstr>
      <vt:lpstr>Symbol</vt:lpstr>
      <vt:lpstr>Times New Roman</vt:lpstr>
      <vt:lpstr>Wingdings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Les journées ZFE-m</vt:lpstr>
      <vt:lpstr>Sommaire</vt:lpstr>
      <vt:lpstr>Le Cerema et sa forte légitimité sur le sujet ZFE-m</vt:lpstr>
      <vt:lpstr>Présentation PowerPoint</vt:lpstr>
      <vt:lpstr>L’expertise mobilité au service des territoires ZFE-m et territoires de vigilance</vt:lpstr>
      <vt:lpstr>Présentation PowerPoint</vt:lpstr>
      <vt:lpstr>Présentation PowerPoint</vt:lpstr>
      <vt:lpstr>Opportunité d’un scénario d’inclusion d’un axe structurant dans la ZFE-m</vt:lpstr>
      <vt:lpstr>Présentation PowerPoint</vt:lpstr>
      <vt:lpstr>Des outils au service des collectivités :     le Diagnostic Énergie Émissions des Mobilités – ZFE-m</vt:lpstr>
      <vt:lpstr>Présentation PowerPoint</vt:lpstr>
      <vt:lpstr>Des outils au service des collectivités :     projet d’une base de données trafic nationale</vt:lpstr>
      <vt:lpstr>Des outils au service des collectivités :  Géotrafic</vt:lpstr>
      <vt:lpstr>Présentation PowerPoint</vt:lpstr>
      <vt:lpstr>Présentation PowerPoint</vt:lpstr>
      <vt:lpstr>Les Associations Agréées de Surveillance de la Qualité de l’Air (AASQA) : des observatoires de l’air au cœur des territoires</vt:lpstr>
      <vt:lpstr>Les Associations Agréées de Surveillance de la Qualité de l’Air (AASQA)</vt:lpstr>
      <vt:lpstr>Des cartographies au service du diagnostic en appui à l’action</vt:lpstr>
      <vt:lpstr>Le calcul des émissions au service du diagnostic pour aider à l’action</vt:lpstr>
      <vt:lpstr>L’évaluation a priori d’une ZFE : l’exemple de Strasbourg</vt:lpstr>
      <vt:lpstr>L’évaluation a priori d’une ZFE : l’exemple de Lyon</vt:lpstr>
      <vt:lpstr>L’évaluation a priori pour les études réglementaires ZFE</vt:lpstr>
      <vt:lpstr>Les évaluations a posteriori, l’exemple de Ile de France</vt:lpstr>
      <vt:lpstr>Présentation PowerPoint</vt:lpstr>
    </vt:vector>
  </TitlesOfParts>
  <Company>ADEME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journées ZFE-m</dc:title>
  <dc:creator>DERKENNE Chantal</dc:creator>
  <cp:lastModifiedBy>DERKENNE Chantal</cp:lastModifiedBy>
  <cp:revision>3</cp:revision>
  <dcterms:modified xsi:type="dcterms:W3CDTF">2023-11-21T09:19:29Z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2020-10-20T14:23:31Z</dcterms:created>
  <dc:creator>TILLY Jeanne</dc:creator>
  <dc:description/>
  <dc:language>fr-FR</dc:language>
  <cp:lastModifiedBy/>
  <dcterms:modified xsi:type="dcterms:W3CDTF">2023-11-17T14:36:28Z</dcterms:modified>
  <cp:revision>37</cp:revision>
  <dc:subject/>
  <dc:title>TITRE EN MAJUSCULES,  SUR DEUX LIGNES MAXIMUM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14</vt:i4>
  </property>
  <property fmtid="{D5CDD505-2E9C-101B-9397-08002B2CF9AE}" pid="4" name="PresentationFormat">
    <vt:lpwstr>Grand écran</vt:lpwstr>
  </property>
  <property fmtid="{D5CDD505-2E9C-101B-9397-08002B2CF9AE}" pid="5" name="Slides">
    <vt:i4>14</vt:i4>
  </property>
</Properties>
</file>