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7" r:id="rId2"/>
    <p:sldId id="291" r:id="rId3"/>
    <p:sldId id="340" r:id="rId4"/>
    <p:sldId id="294" r:id="rId5"/>
    <p:sldId id="293" r:id="rId6"/>
    <p:sldId id="295" r:id="rId7"/>
    <p:sldId id="274" r:id="rId8"/>
    <p:sldId id="307" r:id="rId9"/>
    <p:sldId id="356" r:id="rId10"/>
    <p:sldId id="296" r:id="rId11"/>
    <p:sldId id="341" r:id="rId12"/>
    <p:sldId id="280" r:id="rId13"/>
    <p:sldId id="342" r:id="rId14"/>
    <p:sldId id="306" r:id="rId15"/>
    <p:sldId id="335" r:id="rId16"/>
    <p:sldId id="297" r:id="rId17"/>
    <p:sldId id="298" r:id="rId18"/>
    <p:sldId id="299" r:id="rId19"/>
    <p:sldId id="300" r:id="rId20"/>
    <p:sldId id="302" r:id="rId21"/>
    <p:sldId id="301" r:id="rId22"/>
    <p:sldId id="343" r:id="rId23"/>
    <p:sldId id="352" r:id="rId24"/>
    <p:sldId id="318" r:id="rId25"/>
    <p:sldId id="344" r:id="rId26"/>
    <p:sldId id="316" r:id="rId27"/>
    <p:sldId id="308" r:id="rId28"/>
    <p:sldId id="309" r:id="rId29"/>
    <p:sldId id="345" r:id="rId30"/>
    <p:sldId id="347" r:id="rId31"/>
    <p:sldId id="353" r:id="rId32"/>
    <p:sldId id="354" r:id="rId33"/>
    <p:sldId id="355" r:id="rId34"/>
    <p:sldId id="346" r:id="rId35"/>
    <p:sldId id="359" r:id="rId36"/>
    <p:sldId id="360" r:id="rId37"/>
    <p:sldId id="361" r:id="rId38"/>
    <p:sldId id="362" r:id="rId39"/>
    <p:sldId id="363" r:id="rId40"/>
    <p:sldId id="364" r:id="rId41"/>
    <p:sldId id="319" r:id="rId42"/>
    <p:sldId id="331" r:id="rId43"/>
    <p:sldId id="326" r:id="rId44"/>
    <p:sldId id="327" r:id="rId45"/>
    <p:sldId id="328" r:id="rId46"/>
    <p:sldId id="348" r:id="rId47"/>
    <p:sldId id="334" r:id="rId48"/>
    <p:sldId id="349" r:id="rId49"/>
    <p:sldId id="357" r:id="rId50"/>
    <p:sldId id="358" r:id="rId51"/>
    <p:sldId id="338" r:id="rId52"/>
    <p:sldId id="339" r:id="rId53"/>
    <p:sldId id="261" r:id="rId5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88F31E3-63C4-4E88-9AB9-67259FA034A8}">
          <p14:sldIdLst>
            <p14:sldId id="257"/>
            <p14:sldId id="291"/>
          </p14:sldIdLst>
        </p14:section>
        <p14:section name="Fonds vert" id="{71E89C37-1D3B-4BC6-BD1B-20E5317C9F86}">
          <p14:sldIdLst>
            <p14:sldId id="340"/>
            <p14:sldId id="294"/>
            <p14:sldId id="293"/>
          </p14:sldIdLst>
        </p14:section>
        <p14:section name="Définir une ZFE" id="{7CBE6DAF-35B5-42E5-A897-3C8E7BF75003}">
          <p14:sldIdLst>
            <p14:sldId id="295"/>
            <p14:sldId id="274"/>
            <p14:sldId id="307"/>
            <p14:sldId id="356"/>
          </p14:sldIdLst>
        </p14:section>
        <p14:section name="mettre en oeuvre la ZFE" id="{80807723-C0DA-41A7-A9CE-3819353B8511}">
          <p14:sldIdLst>
            <p14:sldId id="296"/>
            <p14:sldId id="341"/>
            <p14:sldId id="280"/>
            <p14:sldId id="342"/>
            <p14:sldId id="306"/>
            <p14:sldId id="335"/>
            <p14:sldId id="297"/>
            <p14:sldId id="298"/>
            <p14:sldId id="299"/>
            <p14:sldId id="300"/>
            <p14:sldId id="302"/>
            <p14:sldId id="301"/>
            <p14:sldId id="343"/>
            <p14:sldId id="352"/>
            <p14:sldId id="318"/>
            <p14:sldId id="344"/>
            <p14:sldId id="316"/>
            <p14:sldId id="308"/>
            <p14:sldId id="309"/>
            <p14:sldId id="345"/>
            <p14:sldId id="347"/>
            <p14:sldId id="353"/>
            <p14:sldId id="354"/>
            <p14:sldId id="355"/>
            <p14:sldId id="346"/>
            <p14:sldId id="359"/>
            <p14:sldId id="360"/>
            <p14:sldId id="361"/>
            <p14:sldId id="362"/>
            <p14:sldId id="363"/>
            <p14:sldId id="364"/>
            <p14:sldId id="319"/>
            <p14:sldId id="331"/>
            <p14:sldId id="326"/>
            <p14:sldId id="327"/>
            <p14:sldId id="328"/>
            <p14:sldId id="348"/>
            <p14:sldId id="334"/>
            <p14:sldId id="349"/>
            <p14:sldId id="357"/>
            <p14:sldId id="358"/>
            <p14:sldId id="338"/>
            <p14:sldId id="339"/>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UVAGE Floriane" initials="SF" lastIdx="2" clrIdx="0">
    <p:extLst>
      <p:ext uri="{19B8F6BF-5375-455C-9EA6-DF929625EA0E}">
        <p15:presenceInfo xmlns:p15="http://schemas.microsoft.com/office/powerpoint/2012/main" userId="SAUVAGE Floria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a:srgbClr val="00C4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F10EB-870B-464F-9CC2-87A45DFFAC23}" v="14" dt="2023-11-19T13:56:19.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81199" autoAdjust="0"/>
  </p:normalViewPr>
  <p:slideViewPr>
    <p:cSldViewPr snapToGrid="0">
      <p:cViewPr varScale="1">
        <p:scale>
          <a:sx n="59" d="100"/>
          <a:sy n="59" d="100"/>
        </p:scale>
        <p:origin x="1116" y="78"/>
      </p:cViewPr>
      <p:guideLst/>
    </p:cSldViewPr>
  </p:slideViewPr>
  <p:notesTextViewPr>
    <p:cViewPr>
      <p:scale>
        <a:sx n="1" d="1"/>
        <a:sy n="1" d="1"/>
      </p:scale>
      <p:origin x="0" y="0"/>
    </p:cViewPr>
  </p:notesTextViewPr>
  <p:notesViewPr>
    <p:cSldViewPr snapToGrid="0">
      <p:cViewPr varScale="1">
        <p:scale>
          <a:sx n="62" d="100"/>
          <a:sy n="62" d="100"/>
        </p:scale>
        <p:origin x="315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4E54C70-9D95-46E2-8493-7BEB43EAE6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18004D4-6B5A-4EAC-95E6-C9FBB8329B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A7CC79-3EA3-47D5-9432-E4DEE515EF44}" type="datetimeFigureOut">
              <a:rPr lang="fr-FR" smtClean="0"/>
              <a:t>20/11/2023</a:t>
            </a:fld>
            <a:endParaRPr lang="fr-FR"/>
          </a:p>
        </p:txBody>
      </p:sp>
      <p:sp>
        <p:nvSpPr>
          <p:cNvPr id="4" name="Espace réservé du pied de page 3">
            <a:extLst>
              <a:ext uri="{FF2B5EF4-FFF2-40B4-BE49-F238E27FC236}">
                <a16:creationId xmlns:a16="http://schemas.microsoft.com/office/drawing/2014/main" id="{A262E7F7-2BCF-4D39-A347-B5077F9D17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B8323E3-6426-44E1-A977-3DD6AAE11F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8DB145-C3D8-4849-B591-73DCEE2880D6}" type="slidenum">
              <a:rPr lang="fr-FR" smtClean="0"/>
              <a:t>‹N°›</a:t>
            </a:fld>
            <a:endParaRPr lang="fr-FR"/>
          </a:p>
        </p:txBody>
      </p:sp>
    </p:spTree>
    <p:extLst>
      <p:ext uri="{BB962C8B-B14F-4D97-AF65-F5344CB8AC3E}">
        <p14:creationId xmlns:p14="http://schemas.microsoft.com/office/powerpoint/2010/main" val="360927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8B1B2-75BF-4E26-8C2C-204C19F73978}" type="datetimeFigureOut">
              <a:rPr lang="fr-FR" smtClean="0"/>
              <a:t>20/11/2023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F2C3B-CA45-4175-9520-CE406756BE8A}" type="slidenum">
              <a:rPr lang="fr-FR" smtClean="0"/>
              <a:t>‹N°›</a:t>
            </a:fld>
            <a:endParaRPr lang="fr-FR"/>
          </a:p>
        </p:txBody>
      </p:sp>
    </p:spTree>
    <p:extLst>
      <p:ext uri="{BB962C8B-B14F-4D97-AF65-F5344CB8AC3E}">
        <p14:creationId xmlns:p14="http://schemas.microsoft.com/office/powerpoint/2010/main" val="378890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cologie.gouv.fr/sites/default/files/22165_DP-Plan-velo-VF.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Floriane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3</a:t>
            </a:fld>
            <a:endParaRPr lang="fr-FR"/>
          </a:p>
        </p:txBody>
      </p:sp>
    </p:spTree>
    <p:extLst>
      <p:ext uri="{BB962C8B-B14F-4D97-AF65-F5344CB8AC3E}">
        <p14:creationId xmlns:p14="http://schemas.microsoft.com/office/powerpoint/2010/main" val="582538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Floriane ?</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16</a:t>
            </a:fld>
            <a:endParaRPr lang="fr-FR"/>
          </a:p>
        </p:txBody>
      </p:sp>
    </p:spTree>
    <p:extLst>
      <p:ext uri="{BB962C8B-B14F-4D97-AF65-F5344CB8AC3E}">
        <p14:creationId xmlns:p14="http://schemas.microsoft.com/office/powerpoint/2010/main" val="3423838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6000"/>
              </a:lnSpc>
              <a:spcAft>
                <a:spcPts val="800"/>
              </a:spcAft>
            </a:pPr>
            <a:r>
              <a:rPr lang="fr-FR" sz="1800" dirty="0">
                <a:effectLst/>
                <a:latin typeface="Marianne Light" panose="02000000000000000000" pitchFamily="50" charset="0"/>
                <a:ea typeface="Times New Roman" panose="02020603050405020304" pitchFamily="18" charset="0"/>
                <a:cs typeface="Times New Roman" panose="02020603050405020304" pitchFamily="18" charset="0"/>
              </a:rPr>
              <a:t>Cet appel à projets s’inscrit dans un cadre plus large du Plan Vélo et Mobilités Actives annoncé par la Première Ministre le 20 septembre 2022. Le fonds vélo et mobilités actives est doté de 250 M€ sur 2023 pour financer des aménagements cyclables, ainsi que des premières mesures en faveur du développement de la marche. Parmi ces mesures, le programme ID-marche, porté conjointement par la Direction générale des infrastructures de transports et des mobilités (DGITM) du ministère en charge des transports, l’ADEME et le </a:t>
            </a:r>
            <a:r>
              <a:rPr lang="fr-FR" sz="1800" dirty="0" err="1">
                <a:effectLst/>
                <a:latin typeface="Marianne Light" panose="02000000000000000000" pitchFamily="50" charset="0"/>
                <a:ea typeface="Times New Roman" panose="02020603050405020304" pitchFamily="18" charset="0"/>
                <a:cs typeface="Times New Roman" panose="02020603050405020304" pitchFamily="18" charset="0"/>
              </a:rPr>
              <a:t>Cerema</a:t>
            </a:r>
            <a:r>
              <a:rPr lang="fr-FR" sz="1800" dirty="0">
                <a:effectLst/>
                <a:latin typeface="Marianne Light" panose="02000000000000000000" pitchFamily="50" charset="0"/>
                <a:ea typeface="Times New Roman" panose="02020603050405020304" pitchFamily="18" charset="0"/>
                <a:cs typeface="Times New Roman" panose="02020603050405020304" pitchFamily="18" charset="0"/>
              </a:rPr>
              <a:t>, a pour ambition d’intensifier l’appui aux collectivités pour améliorer la </a:t>
            </a:r>
            <a:r>
              <a:rPr lang="fr-FR" sz="1800" dirty="0" err="1">
                <a:effectLst/>
                <a:latin typeface="Marianne Light" panose="02000000000000000000" pitchFamily="50" charset="0"/>
                <a:ea typeface="Times New Roman" panose="02020603050405020304" pitchFamily="18" charset="0"/>
                <a:cs typeface="Times New Roman" panose="02020603050405020304" pitchFamily="18" charset="0"/>
              </a:rPr>
              <a:t>marchabilité</a:t>
            </a:r>
            <a:r>
              <a:rPr lang="fr-FR" sz="1800" dirty="0">
                <a:effectLst/>
                <a:latin typeface="Marianne Light" panose="02000000000000000000" pitchFamily="50" charset="0"/>
                <a:ea typeface="Times New Roman" panose="02020603050405020304" pitchFamily="18" charset="0"/>
                <a:cs typeface="Times New Roman" panose="02020603050405020304" pitchFamily="18" charset="0"/>
              </a:rPr>
              <a:t> des villes et </a:t>
            </a:r>
            <a:r>
              <a:rPr lang="fr-FR" sz="1800" dirty="0">
                <a:effectLst/>
                <a:latin typeface="Marianne Light" panose="02000000000000000000" pitchFamily="50" charset="0"/>
                <a:ea typeface="Marianne" panose="02000000000000000000" pitchFamily="50" charset="0"/>
                <a:cs typeface="Marianne" panose="02000000000000000000" pitchFamily="50" charset="0"/>
              </a:rPr>
              <a:t>villages.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6000"/>
              </a:lnSpc>
              <a:spcAft>
                <a:spcPts val="800"/>
              </a:spcAft>
            </a:pPr>
            <a:r>
              <a:rPr lang="fr-FR" sz="1800" u="sng" dirty="0">
                <a:solidFill>
                  <a:srgbClr val="0563C1"/>
                </a:solidFill>
                <a:effectLst/>
                <a:latin typeface="Marianne Light" panose="02000000000000000000" pitchFamily="50" charset="0"/>
                <a:ea typeface="Times New Roman" panose="02020603050405020304" pitchFamily="18" charset="0"/>
                <a:cs typeface="Times New Roman" panose="02020603050405020304" pitchFamily="18" charset="0"/>
                <a:hlinkClick r:id="rId3"/>
              </a:rPr>
              <a:t>https://www.ecologie.gouv.fr/sites/default/files/22165_DP-Plan-velo-VF.pdf</a:t>
            </a:r>
            <a:r>
              <a:rPr lang="fr-FR" sz="1800" dirty="0">
                <a:effectLst/>
                <a:latin typeface="Marianne Light" panose="02000000000000000000" pitchFamily="50" charset="0"/>
                <a:ea typeface="Times New Roman" panose="02020603050405020304" pitchFamily="18" charset="0"/>
                <a:cs typeface="Times New Roman" panose="02020603050405020304" pitchFamily="18" charset="0"/>
              </a:rPr>
              <a:t>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17</a:t>
            </a:fld>
            <a:endParaRPr lang="fr-FR"/>
          </a:p>
        </p:txBody>
      </p:sp>
    </p:spTree>
    <p:extLst>
      <p:ext uri="{BB962C8B-B14F-4D97-AF65-F5344CB8AC3E}">
        <p14:creationId xmlns:p14="http://schemas.microsoft.com/office/powerpoint/2010/main" val="1952478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Marie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18</a:t>
            </a:fld>
            <a:endParaRPr lang="fr-FR"/>
          </a:p>
        </p:txBody>
      </p:sp>
    </p:spTree>
    <p:extLst>
      <p:ext uri="{BB962C8B-B14F-4D97-AF65-F5344CB8AC3E}">
        <p14:creationId xmlns:p14="http://schemas.microsoft.com/office/powerpoint/2010/main" val="3698555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Marie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19</a:t>
            </a:fld>
            <a:endParaRPr lang="fr-FR"/>
          </a:p>
        </p:txBody>
      </p:sp>
    </p:spTree>
    <p:extLst>
      <p:ext uri="{BB962C8B-B14F-4D97-AF65-F5344CB8AC3E}">
        <p14:creationId xmlns:p14="http://schemas.microsoft.com/office/powerpoint/2010/main" val="2662173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Marie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20</a:t>
            </a:fld>
            <a:endParaRPr lang="fr-FR"/>
          </a:p>
        </p:txBody>
      </p:sp>
    </p:spTree>
    <p:extLst>
      <p:ext uri="{BB962C8B-B14F-4D97-AF65-F5344CB8AC3E}">
        <p14:creationId xmlns:p14="http://schemas.microsoft.com/office/powerpoint/2010/main" val="234440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Marie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21</a:t>
            </a:fld>
            <a:endParaRPr lang="fr-FR"/>
          </a:p>
        </p:txBody>
      </p:sp>
    </p:spTree>
    <p:extLst>
      <p:ext uri="{BB962C8B-B14F-4D97-AF65-F5344CB8AC3E}">
        <p14:creationId xmlns:p14="http://schemas.microsoft.com/office/powerpoint/2010/main" val="2166237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Marie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22</a:t>
            </a:fld>
            <a:endParaRPr lang="fr-FR"/>
          </a:p>
        </p:txBody>
      </p:sp>
    </p:spTree>
    <p:extLst>
      <p:ext uri="{BB962C8B-B14F-4D97-AF65-F5344CB8AC3E}">
        <p14:creationId xmlns:p14="http://schemas.microsoft.com/office/powerpoint/2010/main" val="737853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Floriane ?</a:t>
            </a:r>
          </a:p>
          <a:p>
            <a:r>
              <a:rPr lang="fr-FR" dirty="0"/>
              <a:t>Volet 1 : études de conception de schémas directeurs et études pré-opérationnelles à la</a:t>
            </a:r>
          </a:p>
          <a:p>
            <a:r>
              <a:rPr lang="fr-FR" dirty="0"/>
              <a:t>mise en place d’infrastructures ;</a:t>
            </a:r>
          </a:p>
          <a:p>
            <a:r>
              <a:rPr lang="fr-FR" dirty="0"/>
              <a:t>Volet 2 : travaux d’infrastructures, d’équipements dédiés au covoiturage ou réalisation de</a:t>
            </a:r>
          </a:p>
          <a:p>
            <a:r>
              <a:rPr lang="fr-FR" dirty="0"/>
              <a:t>lignes de covoiturage ;</a:t>
            </a:r>
          </a:p>
          <a:p>
            <a:r>
              <a:rPr lang="fr-FR" dirty="0"/>
              <a:t>Volet 3 : frais de fonctionnement des lignes de covoiturage ;</a:t>
            </a:r>
          </a:p>
          <a:p>
            <a:r>
              <a:rPr lang="fr-FR" dirty="0"/>
              <a:t>Volet 4 : outils et actions d’animation locale pour encourager la pratique du covoiturage ;</a:t>
            </a:r>
          </a:p>
          <a:p>
            <a:r>
              <a:rPr lang="fr-FR" dirty="0"/>
              <a:t>Volet 5 : incitations financières à la pratique du covoiturage.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23</a:t>
            </a:fld>
            <a:endParaRPr lang="fr-FR"/>
          </a:p>
        </p:txBody>
      </p:sp>
    </p:spTree>
    <p:extLst>
      <p:ext uri="{BB962C8B-B14F-4D97-AF65-F5344CB8AC3E}">
        <p14:creationId xmlns:p14="http://schemas.microsoft.com/office/powerpoint/2010/main" val="3971314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Floriane ?</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24</a:t>
            </a:fld>
            <a:endParaRPr lang="fr-FR"/>
          </a:p>
        </p:txBody>
      </p:sp>
    </p:spTree>
    <p:extLst>
      <p:ext uri="{BB962C8B-B14F-4D97-AF65-F5344CB8AC3E}">
        <p14:creationId xmlns:p14="http://schemas.microsoft.com/office/powerpoint/2010/main" val="1112256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Floriane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26</a:t>
            </a:fld>
            <a:endParaRPr lang="fr-FR"/>
          </a:p>
        </p:txBody>
      </p:sp>
    </p:spTree>
    <p:extLst>
      <p:ext uri="{BB962C8B-B14F-4D97-AF65-F5344CB8AC3E}">
        <p14:creationId xmlns:p14="http://schemas.microsoft.com/office/powerpoint/2010/main" val="2216275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Floriane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4</a:t>
            </a:fld>
            <a:endParaRPr lang="fr-FR"/>
          </a:p>
        </p:txBody>
      </p:sp>
    </p:spTree>
    <p:extLst>
      <p:ext uri="{BB962C8B-B14F-4D97-AF65-F5344CB8AC3E}">
        <p14:creationId xmlns:p14="http://schemas.microsoft.com/office/powerpoint/2010/main" val="2212603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Marie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27</a:t>
            </a:fld>
            <a:endParaRPr lang="fr-FR"/>
          </a:p>
        </p:txBody>
      </p:sp>
    </p:spTree>
    <p:extLst>
      <p:ext uri="{BB962C8B-B14F-4D97-AF65-F5344CB8AC3E}">
        <p14:creationId xmlns:p14="http://schemas.microsoft.com/office/powerpoint/2010/main" val="3989177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Marie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28</a:t>
            </a:fld>
            <a:endParaRPr lang="fr-FR"/>
          </a:p>
        </p:txBody>
      </p:sp>
    </p:spTree>
    <p:extLst>
      <p:ext uri="{BB962C8B-B14F-4D97-AF65-F5344CB8AC3E}">
        <p14:creationId xmlns:p14="http://schemas.microsoft.com/office/powerpoint/2010/main" val="2734159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Marie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29</a:t>
            </a:fld>
            <a:endParaRPr lang="fr-FR"/>
          </a:p>
        </p:txBody>
      </p:sp>
    </p:spTree>
    <p:extLst>
      <p:ext uri="{BB962C8B-B14F-4D97-AF65-F5344CB8AC3E}">
        <p14:creationId xmlns:p14="http://schemas.microsoft.com/office/powerpoint/2010/main" val="1002270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Cerema</a:t>
            </a:r>
            <a:r>
              <a:rPr lang="fr-FR" dirty="0"/>
              <a:t> </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30</a:t>
            </a:fld>
            <a:endParaRPr lang="fr-FR"/>
          </a:p>
        </p:txBody>
      </p:sp>
    </p:spTree>
    <p:extLst>
      <p:ext uri="{BB962C8B-B14F-4D97-AF65-F5344CB8AC3E}">
        <p14:creationId xmlns:p14="http://schemas.microsoft.com/office/powerpoint/2010/main" val="3310777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noRot="1" noChangeAspect="1"/>
          </p:cNvSpPr>
          <p:nvPr>
            <p:ph type="sldImg"/>
          </p:nvPr>
        </p:nvSpPr>
        <p:spPr>
          <a:xfrm>
            <a:off x="685800" y="1143000"/>
            <a:ext cx="5484813" cy="3084513"/>
          </a:xfrm>
          <a:prstGeom prst="rect">
            <a:avLst/>
          </a:prstGeom>
          <a:ln w="0">
            <a:noFill/>
          </a:ln>
        </p:spPr>
      </p:sp>
      <p:sp>
        <p:nvSpPr>
          <p:cNvPr id="129"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lnSpc>
                <a:spcPct val="100000"/>
              </a:lnSpc>
              <a:buNone/>
              <a:tabLst>
                <a:tab pos="0" algn="l"/>
              </a:tabLst>
            </a:pPr>
            <a:r>
              <a:rPr lang="fr-FR" sz="2000" b="0" strike="noStrike" spc="-1" dirty="0" err="1">
                <a:solidFill>
                  <a:srgbClr val="000000"/>
                </a:solidFill>
                <a:latin typeface="Arial"/>
              </a:rPr>
              <a:t>Cerema</a:t>
            </a:r>
            <a:r>
              <a:rPr lang="fr-FR" sz="2000" b="0" strike="noStrike" spc="-1" dirty="0">
                <a:solidFill>
                  <a:srgbClr val="000000"/>
                </a:solidFill>
                <a:latin typeface="Arial"/>
              </a:rPr>
              <a:t> </a:t>
            </a:r>
          </a:p>
        </p:txBody>
      </p:sp>
      <p:sp>
        <p:nvSpPr>
          <p:cNvPr id="130" name="PlaceHolder 3"/>
          <p:cNvSpPr>
            <a:spLocks noGrp="1"/>
          </p:cNvSpPr>
          <p:nvPr>
            <p:ph type="sldNum" idx="8"/>
          </p:nvPr>
        </p:nvSpPr>
        <p:spPr>
          <a:xfrm>
            <a:off x="3884760" y="8685360"/>
            <a:ext cx="2970360" cy="457200"/>
          </a:xfrm>
          <a:prstGeom prst="rect">
            <a:avLst/>
          </a:prstGeom>
          <a:noFill/>
          <a:ln w="0">
            <a:noFill/>
          </a:ln>
        </p:spPr>
        <p:txBody>
          <a:bodyPr lIns="0" tIns="0" rIns="0" bIns="0" anchor="b">
            <a:noAutofit/>
          </a:bodyPr>
          <a:lstStyle/>
          <a:p>
            <a:pPr indent="0">
              <a:buNone/>
            </a:pPr>
            <a:endParaRPr lang="fr-FR" sz="1400" b="0" strike="noStrike" spc="-1">
              <a:solidFill>
                <a:srgbClr val="000000"/>
              </a:solidFill>
              <a:latin typeface="Times New Roman"/>
            </a:endParaRPr>
          </a:p>
        </p:txBody>
      </p:sp>
    </p:spTree>
    <p:extLst>
      <p:ext uri="{BB962C8B-B14F-4D97-AF65-F5344CB8AC3E}">
        <p14:creationId xmlns:p14="http://schemas.microsoft.com/office/powerpoint/2010/main" val="3867981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laceHolder 1"/>
          <p:cNvSpPr>
            <a:spLocks noGrp="1" noRot="1" noChangeAspect="1"/>
          </p:cNvSpPr>
          <p:nvPr>
            <p:ph type="sldImg"/>
          </p:nvPr>
        </p:nvSpPr>
        <p:spPr>
          <a:xfrm>
            <a:off x="685800" y="1143000"/>
            <a:ext cx="5486400" cy="3086100"/>
          </a:xfrm>
          <a:prstGeom prst="rect">
            <a:avLst/>
          </a:prstGeom>
          <a:ln w="0">
            <a:noFill/>
          </a:ln>
        </p:spPr>
      </p:sp>
      <p:sp>
        <p:nvSpPr>
          <p:cNvPr id="132"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lnSpc>
                <a:spcPct val="100000"/>
              </a:lnSpc>
              <a:buNone/>
              <a:tabLst>
                <a:tab pos="0" algn="l"/>
              </a:tabLst>
            </a:pPr>
            <a:r>
              <a:rPr lang="fr-FR" sz="2000" b="0" strike="noStrike" spc="-1">
                <a:solidFill>
                  <a:srgbClr val="000000"/>
                </a:solidFill>
                <a:latin typeface="Arial"/>
              </a:rPr>
              <a:t>Cerema </a:t>
            </a:r>
          </a:p>
        </p:txBody>
      </p:sp>
      <p:sp>
        <p:nvSpPr>
          <p:cNvPr id="133" name="PlaceHolder 3"/>
          <p:cNvSpPr>
            <a:spLocks noGrp="1"/>
          </p:cNvSpPr>
          <p:nvPr>
            <p:ph type="sldNum" idx="9"/>
          </p:nvPr>
        </p:nvSpPr>
        <p:spPr>
          <a:xfrm>
            <a:off x="3884760" y="8685360"/>
            <a:ext cx="2971080" cy="457920"/>
          </a:xfrm>
          <a:prstGeom prst="rect">
            <a:avLst/>
          </a:prstGeom>
          <a:noFill/>
          <a:ln w="0">
            <a:noFill/>
          </a:ln>
        </p:spPr>
        <p:txBody>
          <a:bodyPr lIns="0" tIns="0" rIns="0" bIns="0" anchor="b">
            <a:noAutofit/>
          </a:bodyPr>
          <a:lstStyle/>
          <a:p>
            <a:pPr indent="0">
              <a:buNone/>
            </a:pPr>
            <a:endParaRPr lang="fr-FR" sz="1400" b="0" strike="noStrike" spc="-1">
              <a:solidFill>
                <a:srgbClr val="000000"/>
              </a:solidFill>
              <a:latin typeface="Times New Roman"/>
            </a:endParaRPr>
          </a:p>
        </p:txBody>
      </p:sp>
    </p:spTree>
    <p:extLst>
      <p:ext uri="{BB962C8B-B14F-4D97-AF65-F5344CB8AC3E}">
        <p14:creationId xmlns:p14="http://schemas.microsoft.com/office/powerpoint/2010/main" val="2270487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685800" y="1143000"/>
            <a:ext cx="5486400" cy="3086100"/>
          </a:xfrm>
          <a:prstGeom prst="rect">
            <a:avLst/>
          </a:prstGeom>
          <a:ln w="0">
            <a:noFill/>
          </a:ln>
        </p:spPr>
      </p:sp>
      <p:sp>
        <p:nvSpPr>
          <p:cNvPr id="13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lnSpc>
                <a:spcPct val="100000"/>
              </a:lnSpc>
              <a:buNone/>
              <a:tabLst>
                <a:tab pos="0" algn="l"/>
              </a:tabLst>
            </a:pPr>
            <a:r>
              <a:rPr lang="fr-FR" sz="2000" b="0" strike="noStrike" spc="-1">
                <a:solidFill>
                  <a:srgbClr val="000000"/>
                </a:solidFill>
                <a:latin typeface="Arial"/>
              </a:rPr>
              <a:t>Cerema </a:t>
            </a:r>
          </a:p>
        </p:txBody>
      </p:sp>
      <p:sp>
        <p:nvSpPr>
          <p:cNvPr id="136" name="PlaceHolder 3"/>
          <p:cNvSpPr>
            <a:spLocks noGrp="1"/>
          </p:cNvSpPr>
          <p:nvPr>
            <p:ph type="sldNum" idx="10"/>
          </p:nvPr>
        </p:nvSpPr>
        <p:spPr>
          <a:xfrm>
            <a:off x="3884760" y="8685360"/>
            <a:ext cx="2971080" cy="457920"/>
          </a:xfrm>
          <a:prstGeom prst="rect">
            <a:avLst/>
          </a:prstGeom>
          <a:noFill/>
          <a:ln w="0">
            <a:noFill/>
          </a:ln>
        </p:spPr>
        <p:txBody>
          <a:bodyPr lIns="0" tIns="0" rIns="0" bIns="0" anchor="b">
            <a:noAutofit/>
          </a:bodyPr>
          <a:lstStyle/>
          <a:p>
            <a:pPr indent="0">
              <a:buNone/>
            </a:pPr>
            <a:endParaRPr lang="fr-FR" sz="1400" b="0" strike="noStrike" spc="-1">
              <a:solidFill>
                <a:srgbClr val="000000"/>
              </a:solidFill>
              <a:latin typeface="Times New Roman"/>
            </a:endParaRPr>
          </a:p>
        </p:txBody>
      </p:sp>
    </p:spTree>
    <p:extLst>
      <p:ext uri="{BB962C8B-B14F-4D97-AF65-F5344CB8AC3E}">
        <p14:creationId xmlns:p14="http://schemas.microsoft.com/office/powerpoint/2010/main" val="2138306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Floriane</a:t>
            </a:r>
            <a:endParaRPr lang="fr-FR"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35</a:t>
            </a:fld>
            <a:endParaRPr lang="fr-FR"/>
          </a:p>
        </p:txBody>
      </p:sp>
    </p:spTree>
    <p:extLst>
      <p:ext uri="{BB962C8B-B14F-4D97-AF65-F5344CB8AC3E}">
        <p14:creationId xmlns:p14="http://schemas.microsoft.com/office/powerpoint/2010/main" val="3065845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Floriane</a:t>
            </a:r>
            <a:endParaRPr lang="fr-FR"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36</a:t>
            </a:fld>
            <a:endParaRPr lang="fr-FR"/>
          </a:p>
        </p:txBody>
      </p:sp>
    </p:spTree>
    <p:extLst>
      <p:ext uri="{BB962C8B-B14F-4D97-AF65-F5344CB8AC3E}">
        <p14:creationId xmlns:p14="http://schemas.microsoft.com/office/powerpoint/2010/main" val="182152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Floriane</a:t>
            </a:r>
            <a:endParaRPr lang="fr-FR"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37</a:t>
            </a:fld>
            <a:endParaRPr lang="fr-FR"/>
          </a:p>
        </p:txBody>
      </p:sp>
    </p:spTree>
    <p:extLst>
      <p:ext uri="{BB962C8B-B14F-4D97-AF65-F5344CB8AC3E}">
        <p14:creationId xmlns:p14="http://schemas.microsoft.com/office/powerpoint/2010/main" val="2290418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Floriane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5</a:t>
            </a:fld>
            <a:endParaRPr lang="fr-FR"/>
          </a:p>
        </p:txBody>
      </p:sp>
    </p:spTree>
    <p:extLst>
      <p:ext uri="{BB962C8B-B14F-4D97-AF65-F5344CB8AC3E}">
        <p14:creationId xmlns:p14="http://schemas.microsoft.com/office/powerpoint/2010/main" val="1728919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Floriane</a:t>
            </a:r>
            <a:endParaRPr lang="fr-FR"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38</a:t>
            </a:fld>
            <a:endParaRPr lang="fr-FR"/>
          </a:p>
        </p:txBody>
      </p:sp>
    </p:spTree>
    <p:extLst>
      <p:ext uri="{BB962C8B-B14F-4D97-AF65-F5344CB8AC3E}">
        <p14:creationId xmlns:p14="http://schemas.microsoft.com/office/powerpoint/2010/main" val="777712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Floriane</a:t>
            </a:r>
            <a:endParaRPr lang="fr-FR"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39</a:t>
            </a:fld>
            <a:endParaRPr lang="fr-FR"/>
          </a:p>
        </p:txBody>
      </p:sp>
    </p:spTree>
    <p:extLst>
      <p:ext uri="{BB962C8B-B14F-4D97-AF65-F5344CB8AC3E}">
        <p14:creationId xmlns:p14="http://schemas.microsoft.com/office/powerpoint/2010/main" val="1073875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Floriane</a:t>
            </a:r>
            <a:endParaRPr lang="fr-FR"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40</a:t>
            </a:fld>
            <a:endParaRPr lang="fr-FR"/>
          </a:p>
        </p:txBody>
      </p:sp>
    </p:spTree>
    <p:extLst>
      <p:ext uri="{BB962C8B-B14F-4D97-AF65-F5344CB8AC3E}">
        <p14:creationId xmlns:p14="http://schemas.microsoft.com/office/powerpoint/2010/main" val="837953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Martine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41</a:t>
            </a:fld>
            <a:endParaRPr lang="fr-FR"/>
          </a:p>
        </p:txBody>
      </p:sp>
    </p:spTree>
    <p:extLst>
      <p:ext uri="{BB962C8B-B14F-4D97-AF65-F5344CB8AC3E}">
        <p14:creationId xmlns:p14="http://schemas.microsoft.com/office/powerpoint/2010/main" val="4271398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Floriane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42</a:t>
            </a:fld>
            <a:endParaRPr lang="fr-FR"/>
          </a:p>
        </p:txBody>
      </p:sp>
    </p:spTree>
    <p:extLst>
      <p:ext uri="{BB962C8B-B14F-4D97-AF65-F5344CB8AC3E}">
        <p14:creationId xmlns:p14="http://schemas.microsoft.com/office/powerpoint/2010/main" val="2366433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Marie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43</a:t>
            </a:fld>
            <a:endParaRPr lang="fr-FR"/>
          </a:p>
        </p:txBody>
      </p:sp>
    </p:spTree>
    <p:extLst>
      <p:ext uri="{BB962C8B-B14F-4D97-AF65-F5344CB8AC3E}">
        <p14:creationId xmlns:p14="http://schemas.microsoft.com/office/powerpoint/2010/main" val="3940219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Marie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44</a:t>
            </a:fld>
            <a:endParaRPr lang="fr-FR"/>
          </a:p>
        </p:txBody>
      </p:sp>
    </p:spTree>
    <p:extLst>
      <p:ext uri="{BB962C8B-B14F-4D97-AF65-F5344CB8AC3E}">
        <p14:creationId xmlns:p14="http://schemas.microsoft.com/office/powerpoint/2010/main" val="1039774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Marie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45</a:t>
            </a:fld>
            <a:endParaRPr lang="fr-FR"/>
          </a:p>
        </p:txBody>
      </p:sp>
    </p:spTree>
    <p:extLst>
      <p:ext uri="{BB962C8B-B14F-4D97-AF65-F5344CB8AC3E}">
        <p14:creationId xmlns:p14="http://schemas.microsoft.com/office/powerpoint/2010/main" val="2663006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Floriane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47</a:t>
            </a:fld>
            <a:endParaRPr lang="fr-FR"/>
          </a:p>
        </p:txBody>
      </p:sp>
    </p:spTree>
    <p:extLst>
      <p:ext uri="{BB962C8B-B14F-4D97-AF65-F5344CB8AC3E}">
        <p14:creationId xmlns:p14="http://schemas.microsoft.com/office/powerpoint/2010/main" val="873093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Floriane</a:t>
            </a:r>
          </a:p>
          <a:p>
            <a:endParaRPr lang="fr-FR" dirty="0"/>
          </a:p>
          <a:p>
            <a:r>
              <a:rPr lang="fr-FR" sz="1200" kern="1200" dirty="0">
                <a:solidFill>
                  <a:schemeClr val="tx1"/>
                </a:solidFill>
                <a:effectLst/>
                <a:latin typeface="+mn-lt"/>
                <a:ea typeface="+mn-ea"/>
                <a:cs typeface="+mn-cs"/>
              </a:rPr>
              <a:t>instruction partie fin octobre aux services de l’Etat </a:t>
            </a:r>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 elle devrait circuler y compris dans les métropoles</a:t>
            </a:r>
          </a:p>
          <a:p>
            <a:r>
              <a:rPr lang="fr-FR" sz="1200" kern="1200" dirty="0">
                <a:solidFill>
                  <a:schemeClr val="tx1"/>
                </a:solidFill>
                <a:effectLst/>
                <a:latin typeface="+mn-lt"/>
                <a:ea typeface="+mn-ea"/>
                <a:cs typeface="+mn-cs"/>
              </a:rPr>
              <a:t>fait la liste des actions et axes que peuvent choisir les métropoles</a:t>
            </a:r>
          </a:p>
          <a:p>
            <a:r>
              <a:rPr lang="fr-FR" sz="1200" kern="1200" dirty="0">
                <a:solidFill>
                  <a:schemeClr val="tx1"/>
                </a:solidFill>
                <a:effectLst/>
                <a:latin typeface="+mn-lt"/>
                <a:ea typeface="+mn-ea"/>
                <a:cs typeface="+mn-cs"/>
              </a:rPr>
              <a:t>principe de financement 50 / 50 collectivités et Etat</a:t>
            </a:r>
          </a:p>
          <a:p>
            <a:r>
              <a:rPr lang="fr-FR" sz="1200" kern="1200" dirty="0">
                <a:solidFill>
                  <a:schemeClr val="tx1"/>
                </a:solidFill>
                <a:effectLst/>
                <a:latin typeface="+mn-lt"/>
                <a:ea typeface="+mn-ea"/>
                <a:cs typeface="+mn-cs"/>
              </a:rPr>
              <a:t>chaque métropole a reçu une enveloppe plafond</a:t>
            </a:r>
          </a:p>
          <a:p>
            <a:r>
              <a:rPr lang="fr-FR" sz="1200" kern="1200" dirty="0">
                <a:solidFill>
                  <a:schemeClr val="tx1"/>
                </a:solidFill>
                <a:effectLst/>
                <a:latin typeface="+mn-lt"/>
                <a:ea typeface="+mn-ea"/>
                <a:cs typeface="+mn-cs"/>
              </a:rPr>
              <a:t>la ministre a écrit à chacune d’entre elles</a:t>
            </a:r>
          </a:p>
          <a:p>
            <a:r>
              <a:rPr lang="fr-FR" sz="1200" kern="1200" dirty="0">
                <a:solidFill>
                  <a:schemeClr val="tx1"/>
                </a:solidFill>
                <a:effectLst/>
                <a:latin typeface="+mn-lt"/>
                <a:ea typeface="+mn-ea"/>
                <a:cs typeface="+mn-cs"/>
              </a:rPr>
              <a:t>que pour les métropoles en 2024</a:t>
            </a:r>
          </a:p>
          <a:p>
            <a:endParaRPr lang="fr-FR"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48</a:t>
            </a:fld>
            <a:endParaRPr lang="fr-FR"/>
          </a:p>
        </p:txBody>
      </p:sp>
    </p:spTree>
    <p:extLst>
      <p:ext uri="{BB962C8B-B14F-4D97-AF65-F5344CB8AC3E}">
        <p14:creationId xmlns:p14="http://schemas.microsoft.com/office/powerpoint/2010/main" val="1051180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Floriane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7</a:t>
            </a:fld>
            <a:endParaRPr lang="fr-FR"/>
          </a:p>
        </p:txBody>
      </p:sp>
    </p:spTree>
    <p:extLst>
      <p:ext uri="{BB962C8B-B14F-4D97-AF65-F5344CB8AC3E}">
        <p14:creationId xmlns:p14="http://schemas.microsoft.com/office/powerpoint/2010/main" val="35725995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Floriane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50</a:t>
            </a:fld>
            <a:endParaRPr lang="fr-FR"/>
          </a:p>
        </p:txBody>
      </p:sp>
    </p:spTree>
    <p:extLst>
      <p:ext uri="{BB962C8B-B14F-4D97-AF65-F5344CB8AC3E}">
        <p14:creationId xmlns:p14="http://schemas.microsoft.com/office/powerpoint/2010/main" val="8794428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Floriane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52</a:t>
            </a:fld>
            <a:endParaRPr lang="fr-FR"/>
          </a:p>
        </p:txBody>
      </p:sp>
    </p:spTree>
    <p:extLst>
      <p:ext uri="{BB962C8B-B14F-4D97-AF65-F5344CB8AC3E}">
        <p14:creationId xmlns:p14="http://schemas.microsoft.com/office/powerpoint/2010/main" val="132635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Floriane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8</a:t>
            </a:fld>
            <a:endParaRPr lang="fr-FR"/>
          </a:p>
        </p:txBody>
      </p:sp>
    </p:spTree>
    <p:extLst>
      <p:ext uri="{BB962C8B-B14F-4D97-AF65-F5344CB8AC3E}">
        <p14:creationId xmlns:p14="http://schemas.microsoft.com/office/powerpoint/2010/main" val="3507946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noRot="1" noChangeAspect="1"/>
          </p:cNvSpPr>
          <p:nvPr>
            <p:ph type="sldImg"/>
          </p:nvPr>
        </p:nvSpPr>
        <p:spPr>
          <a:xfrm>
            <a:off x="685800" y="1143000"/>
            <a:ext cx="5486400" cy="3086100"/>
          </a:xfrm>
          <a:prstGeom prst="rect">
            <a:avLst/>
          </a:prstGeom>
          <a:ln w="0">
            <a:noFill/>
          </a:ln>
        </p:spPr>
      </p:sp>
      <p:sp>
        <p:nvSpPr>
          <p:cNvPr id="13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lnSpc>
                <a:spcPct val="100000"/>
              </a:lnSpc>
              <a:buNone/>
              <a:tabLst>
                <a:tab pos="0" algn="l"/>
              </a:tabLst>
            </a:pPr>
            <a:r>
              <a:rPr lang="fr-FR" sz="2000" b="0" strike="noStrike" spc="-1">
                <a:solidFill>
                  <a:srgbClr val="000000"/>
                </a:solidFill>
                <a:latin typeface="Arial"/>
              </a:rPr>
              <a:t>Cerema </a:t>
            </a:r>
          </a:p>
        </p:txBody>
      </p:sp>
      <p:sp>
        <p:nvSpPr>
          <p:cNvPr id="139" name="PlaceHolder 3"/>
          <p:cNvSpPr>
            <a:spLocks noGrp="1"/>
          </p:cNvSpPr>
          <p:nvPr>
            <p:ph type="sldNum" idx="11"/>
          </p:nvPr>
        </p:nvSpPr>
        <p:spPr>
          <a:xfrm>
            <a:off x="3884760" y="8685360"/>
            <a:ext cx="2971080" cy="457920"/>
          </a:xfrm>
          <a:prstGeom prst="rect">
            <a:avLst/>
          </a:prstGeom>
          <a:noFill/>
          <a:ln w="0">
            <a:noFill/>
          </a:ln>
        </p:spPr>
        <p:txBody>
          <a:bodyPr lIns="0" tIns="0" rIns="0" bIns="0" anchor="b">
            <a:noAutofit/>
          </a:bodyPr>
          <a:lstStyle/>
          <a:p>
            <a:pPr indent="0">
              <a:buNone/>
            </a:pPr>
            <a:endParaRPr lang="fr-FR" sz="1400" b="0" strike="noStrike" spc="-1">
              <a:solidFill>
                <a:srgbClr val="000000"/>
              </a:solidFill>
              <a:latin typeface="Times New Roman"/>
            </a:endParaRPr>
          </a:p>
        </p:txBody>
      </p:sp>
    </p:spTree>
    <p:extLst>
      <p:ext uri="{BB962C8B-B14F-4D97-AF65-F5344CB8AC3E}">
        <p14:creationId xmlns:p14="http://schemas.microsoft.com/office/powerpoint/2010/main" val="289943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Floriane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12</a:t>
            </a:fld>
            <a:endParaRPr lang="fr-FR"/>
          </a:p>
        </p:txBody>
      </p:sp>
    </p:spTree>
    <p:extLst>
      <p:ext uri="{BB962C8B-B14F-4D97-AF65-F5344CB8AC3E}">
        <p14:creationId xmlns:p14="http://schemas.microsoft.com/office/powerpoint/2010/main" val="1423598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Floriane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14</a:t>
            </a:fld>
            <a:endParaRPr lang="fr-FR"/>
          </a:p>
        </p:txBody>
      </p:sp>
    </p:spTree>
    <p:extLst>
      <p:ext uri="{BB962C8B-B14F-4D97-AF65-F5344CB8AC3E}">
        <p14:creationId xmlns:p14="http://schemas.microsoft.com/office/powerpoint/2010/main" val="1119752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Floriane</a:t>
            </a:r>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15</a:t>
            </a:fld>
            <a:endParaRPr lang="fr-FR"/>
          </a:p>
        </p:txBody>
      </p:sp>
    </p:spTree>
    <p:extLst>
      <p:ext uri="{BB962C8B-B14F-4D97-AF65-F5344CB8AC3E}">
        <p14:creationId xmlns:p14="http://schemas.microsoft.com/office/powerpoint/2010/main" val="1413924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06CE12A0-A835-40B2-93D9-54E4417B910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0714" y="215727"/>
            <a:ext cx="2165372" cy="1961865"/>
          </a:xfrm>
          <a:prstGeom prst="rect">
            <a:avLst/>
          </a:prstGeom>
        </p:spPr>
      </p:pic>
      <p:sp>
        <p:nvSpPr>
          <p:cNvPr id="2" name="Titre 1">
            <a:extLst>
              <a:ext uri="{FF2B5EF4-FFF2-40B4-BE49-F238E27FC236}">
                <a16:creationId xmlns:a16="http://schemas.microsoft.com/office/drawing/2014/main" id="{F51AF2CC-CA7A-4160-BCB8-EE1B7E4FB5C6}"/>
              </a:ext>
            </a:extLst>
          </p:cNvPr>
          <p:cNvSpPr>
            <a:spLocks noGrp="1"/>
          </p:cNvSpPr>
          <p:nvPr>
            <p:ph type="ctrTitle" hasCustomPrompt="1"/>
          </p:nvPr>
        </p:nvSpPr>
        <p:spPr>
          <a:xfrm>
            <a:off x="401541" y="3877894"/>
            <a:ext cx="11388902" cy="1253061"/>
          </a:xfrm>
        </p:spPr>
        <p:txBody>
          <a:bodyPr anchor="t">
            <a:normAutofit/>
          </a:bodyPr>
          <a:lstStyle>
            <a:lvl1pPr algn="l">
              <a:defRPr sz="4200" b="1"/>
            </a:lvl1pPr>
          </a:lstStyle>
          <a:p>
            <a:r>
              <a:rPr lang="fr-FR" dirty="0"/>
              <a:t>MODIFIEZ LE STYLE DU TITRE</a:t>
            </a:r>
          </a:p>
        </p:txBody>
      </p:sp>
      <p:pic>
        <p:nvPicPr>
          <p:cNvPr id="25" name="Graphique 24">
            <a:extLst>
              <a:ext uri="{FF2B5EF4-FFF2-40B4-BE49-F238E27FC236}">
                <a16:creationId xmlns:a16="http://schemas.microsoft.com/office/drawing/2014/main" id="{0BE7EFDA-176E-45B6-896B-A98F6FB9973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42143" y="310039"/>
            <a:ext cx="1554994" cy="1773239"/>
          </a:xfrm>
          <a:prstGeom prst="rect">
            <a:avLst/>
          </a:prstGeom>
        </p:spPr>
      </p:pic>
      <p:sp>
        <p:nvSpPr>
          <p:cNvPr id="11" name="Sous-titre 6">
            <a:extLst>
              <a:ext uri="{FF2B5EF4-FFF2-40B4-BE49-F238E27FC236}">
                <a16:creationId xmlns:a16="http://schemas.microsoft.com/office/drawing/2014/main" id="{EF5F6B7E-F021-2E43-A1EC-5D2C93BD7BEC}"/>
              </a:ext>
            </a:extLst>
          </p:cNvPr>
          <p:cNvSpPr txBox="1">
            <a:spLocks/>
          </p:cNvSpPr>
          <p:nvPr userDrawn="1"/>
        </p:nvSpPr>
        <p:spPr>
          <a:xfrm>
            <a:off x="401542" y="5067565"/>
            <a:ext cx="11388902" cy="4626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dirty="0"/>
          </a:p>
        </p:txBody>
      </p:sp>
      <p:pic>
        <p:nvPicPr>
          <p:cNvPr id="12" name="Image 11">
            <a:extLst>
              <a:ext uri="{FF2B5EF4-FFF2-40B4-BE49-F238E27FC236}">
                <a16:creationId xmlns:a16="http://schemas.microsoft.com/office/drawing/2014/main" id="{98993099-07C6-2143-9406-B832193F9F80}"/>
              </a:ext>
            </a:extLst>
          </p:cNvPr>
          <p:cNvPicPr>
            <a:picLocks noChangeAspect="1"/>
          </p:cNvPicPr>
          <p:nvPr userDrawn="1"/>
        </p:nvPicPr>
        <p:blipFill rotWithShape="1">
          <a:blip r:embed="rId5"/>
          <a:srcRect r="26603" b="28935"/>
          <a:stretch/>
        </p:blipFill>
        <p:spPr>
          <a:xfrm>
            <a:off x="8816887" y="3196666"/>
            <a:ext cx="3375113" cy="3661333"/>
          </a:xfrm>
          <a:prstGeom prst="rect">
            <a:avLst/>
          </a:prstGeom>
        </p:spPr>
      </p:pic>
      <p:pic>
        <p:nvPicPr>
          <p:cNvPr id="3" name="Image 2" descr="Une image contenant Police, Graphique, logo, graphisme&#10;&#10;Description générée automatiquement">
            <a:extLst>
              <a:ext uri="{FF2B5EF4-FFF2-40B4-BE49-F238E27FC236}">
                <a16:creationId xmlns:a16="http://schemas.microsoft.com/office/drawing/2014/main" id="{BDEE4185-C600-31E0-8F81-75D6B7B4897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6694" y="2331736"/>
            <a:ext cx="2741680" cy="1393001"/>
          </a:xfrm>
          <a:prstGeom prst="rect">
            <a:avLst/>
          </a:prstGeom>
        </p:spPr>
      </p:pic>
      <p:pic>
        <p:nvPicPr>
          <p:cNvPr id="7" name="Image 6" descr="Une image contenant Police, Graphique, texte, graphisme&#10;&#10;Description générée automatiquement">
            <a:extLst>
              <a:ext uri="{FF2B5EF4-FFF2-40B4-BE49-F238E27FC236}">
                <a16:creationId xmlns:a16="http://schemas.microsoft.com/office/drawing/2014/main" id="{56044F8C-E2BD-B05A-FE22-98FFBA40538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8595853" y="505884"/>
            <a:ext cx="3119898" cy="1090030"/>
          </a:xfrm>
          <a:prstGeom prst="rect">
            <a:avLst/>
          </a:prstGeom>
        </p:spPr>
      </p:pic>
    </p:spTree>
    <p:extLst>
      <p:ext uri="{BB962C8B-B14F-4D97-AF65-F5344CB8AC3E}">
        <p14:creationId xmlns:p14="http://schemas.microsoft.com/office/powerpoint/2010/main" val="313176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5F7133E1-F262-4F00-9CA0-BEAA2CA6BA19}"/>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65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conclusion">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63F8332E-96D7-4962-8D67-873DB7E88E0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6832" y="234637"/>
            <a:ext cx="4298373" cy="3894401"/>
          </a:xfrm>
          <a:prstGeom prst="rect">
            <a:avLst/>
          </a:prstGeom>
        </p:spPr>
      </p:pic>
      <p:pic>
        <p:nvPicPr>
          <p:cNvPr id="16" name="Graphique 15">
            <a:extLst>
              <a:ext uri="{FF2B5EF4-FFF2-40B4-BE49-F238E27FC236}">
                <a16:creationId xmlns:a16="http://schemas.microsoft.com/office/drawing/2014/main" id="{740748C0-9B94-4E16-844B-BFC559539FF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440044" y="463280"/>
            <a:ext cx="1998855" cy="2279398"/>
          </a:xfrm>
          <a:prstGeom prst="rect">
            <a:avLst/>
          </a:prstGeom>
        </p:spPr>
      </p:pic>
      <p:sp>
        <p:nvSpPr>
          <p:cNvPr id="17" name="Espace réservé du contenu 5">
            <a:extLst>
              <a:ext uri="{FF2B5EF4-FFF2-40B4-BE49-F238E27FC236}">
                <a16:creationId xmlns:a16="http://schemas.microsoft.com/office/drawing/2014/main" id="{7C173263-137C-4EFC-BD01-26F8DC39B5E7}"/>
              </a:ext>
            </a:extLst>
          </p:cNvPr>
          <p:cNvSpPr>
            <a:spLocks noGrp="1"/>
          </p:cNvSpPr>
          <p:nvPr>
            <p:ph sz="quarter" idx="4"/>
          </p:nvPr>
        </p:nvSpPr>
        <p:spPr>
          <a:xfrm>
            <a:off x="903961" y="4990810"/>
            <a:ext cx="3614277" cy="1500188"/>
          </a:xfrm>
        </p:spPr>
        <p:txBody>
          <a:bodyPr anchor="b"/>
          <a:lstStyle>
            <a:lvl1pPr marL="0" indent="0">
              <a:lnSpc>
                <a:spcPct val="100000"/>
              </a:lnSpc>
              <a:spcBef>
                <a:spcPts val="0"/>
              </a:spcBef>
              <a:spcAft>
                <a:spcPts val="1200"/>
              </a:spcAft>
              <a:buFont typeface="+mj-lt"/>
              <a:buNone/>
              <a:defRPr sz="1600" b="1"/>
            </a:lvl1pPr>
            <a:lvl2pPr marL="358775" indent="0">
              <a:lnSpc>
                <a:spcPct val="100000"/>
              </a:lnSpc>
              <a:spcBef>
                <a:spcPts val="0"/>
              </a:spcBef>
              <a:spcAft>
                <a:spcPts val="1200"/>
              </a:spcAft>
              <a:buFont typeface="+mj-lt"/>
              <a:buNone/>
              <a:defRPr sz="1600"/>
            </a:lvl2pPr>
          </a:lstStyle>
          <a:p>
            <a:pPr lvl="0"/>
            <a:r>
              <a:rPr lang="fr-FR" dirty="0"/>
              <a:t>Modifier les styles du texte du masque</a:t>
            </a:r>
          </a:p>
        </p:txBody>
      </p:sp>
      <p:pic>
        <p:nvPicPr>
          <p:cNvPr id="6" name="Image 5">
            <a:extLst>
              <a:ext uri="{FF2B5EF4-FFF2-40B4-BE49-F238E27FC236}">
                <a16:creationId xmlns:a16="http://schemas.microsoft.com/office/drawing/2014/main" id="{BFED9D9B-7A23-D14A-8D7B-FEBA22ECE5D9}"/>
              </a:ext>
            </a:extLst>
          </p:cNvPr>
          <p:cNvPicPr>
            <a:picLocks noChangeAspect="1"/>
          </p:cNvPicPr>
          <p:nvPr userDrawn="1"/>
        </p:nvPicPr>
        <p:blipFill rotWithShape="1">
          <a:blip r:embed="rId5"/>
          <a:srcRect r="26603" b="28935"/>
          <a:stretch/>
        </p:blipFill>
        <p:spPr>
          <a:xfrm>
            <a:off x="8816887" y="3196666"/>
            <a:ext cx="3375113" cy="3676389"/>
          </a:xfrm>
          <a:prstGeom prst="rect">
            <a:avLst/>
          </a:prstGeom>
        </p:spPr>
      </p:pic>
      <p:sp>
        <p:nvSpPr>
          <p:cNvPr id="7" name="Ellipse 6">
            <a:extLst>
              <a:ext uri="{FF2B5EF4-FFF2-40B4-BE49-F238E27FC236}">
                <a16:creationId xmlns:a16="http://schemas.microsoft.com/office/drawing/2014/main" id="{CCCE555B-5A08-C242-9E75-82A9BC6C39D0}"/>
              </a:ext>
            </a:extLst>
          </p:cNvPr>
          <p:cNvSpPr/>
          <p:nvPr userDrawn="1"/>
        </p:nvSpPr>
        <p:spPr>
          <a:xfrm>
            <a:off x="8593126" y="5945798"/>
            <a:ext cx="617838" cy="617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44FC6474-CB12-4041-860F-79E0B02A5D4C}"/>
              </a:ext>
            </a:extLst>
          </p:cNvPr>
          <p:cNvSpPr/>
          <p:nvPr userDrawn="1"/>
        </p:nvSpPr>
        <p:spPr>
          <a:xfrm>
            <a:off x="9536020" y="5945798"/>
            <a:ext cx="617838" cy="617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4BFD2C66-20ED-004F-923E-ECD6223BB11E}"/>
              </a:ext>
            </a:extLst>
          </p:cNvPr>
          <p:cNvSpPr/>
          <p:nvPr userDrawn="1"/>
        </p:nvSpPr>
        <p:spPr>
          <a:xfrm>
            <a:off x="10478914" y="5945798"/>
            <a:ext cx="617838" cy="617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68311D46-42B9-B440-9AF7-C26937AB86AC}"/>
              </a:ext>
            </a:extLst>
          </p:cNvPr>
          <p:cNvSpPr/>
          <p:nvPr userDrawn="1"/>
        </p:nvSpPr>
        <p:spPr>
          <a:xfrm>
            <a:off x="11421808" y="5945798"/>
            <a:ext cx="617838" cy="617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9CF24AD0-EFD2-E44A-B2ED-B3B9E961B304}"/>
              </a:ext>
            </a:extLst>
          </p:cNvPr>
          <p:cNvSpPr txBox="1"/>
          <p:nvPr userDrawn="1"/>
        </p:nvSpPr>
        <p:spPr>
          <a:xfrm>
            <a:off x="5238322" y="3557157"/>
            <a:ext cx="1659429" cy="553998"/>
          </a:xfrm>
          <a:prstGeom prst="rect">
            <a:avLst/>
          </a:prstGeom>
          <a:noFill/>
        </p:spPr>
        <p:txBody>
          <a:bodyPr wrap="none" rtlCol="0">
            <a:spAutoFit/>
          </a:bodyPr>
          <a:lstStyle/>
          <a:p>
            <a:r>
              <a:rPr lang="fr-FR" sz="3000" b="1" dirty="0">
                <a:solidFill>
                  <a:srgbClr val="00C496"/>
                </a:solidFill>
              </a:rPr>
              <a:t>MERCI !</a:t>
            </a:r>
          </a:p>
        </p:txBody>
      </p:sp>
      <p:pic>
        <p:nvPicPr>
          <p:cNvPr id="3" name="Image 2" descr="Une image contenant Police, Graphique, texte, graphisme&#10;&#10;Description générée automatiquement">
            <a:extLst>
              <a:ext uri="{FF2B5EF4-FFF2-40B4-BE49-F238E27FC236}">
                <a16:creationId xmlns:a16="http://schemas.microsoft.com/office/drawing/2014/main" id="{37845E11-7B59-8C14-5E68-2303B61360B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88401" y="852644"/>
            <a:ext cx="4295238" cy="1500670"/>
          </a:xfrm>
          <a:prstGeom prst="rect">
            <a:avLst/>
          </a:prstGeom>
        </p:spPr>
      </p:pic>
    </p:spTree>
    <p:extLst>
      <p:ext uri="{BB962C8B-B14F-4D97-AF65-F5344CB8AC3E}">
        <p14:creationId xmlns:p14="http://schemas.microsoft.com/office/powerpoint/2010/main" val="252847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ED341190-8E81-4268-82D2-B1594B8521A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hasCustomPrompt="1"/>
          </p:nvPr>
        </p:nvSpPr>
        <p:spPr>
          <a:xfrm>
            <a:off x="401542" y="1117735"/>
            <a:ext cx="11388916" cy="591425"/>
          </a:xfrm>
        </p:spPr>
        <p:txBody>
          <a:bodyPr>
            <a:noAutofit/>
          </a:bodyPr>
          <a:lstStyle>
            <a:lvl1pPr>
              <a:defRPr sz="3600"/>
            </a:lvl1pPr>
          </a:lstStyle>
          <a:p>
            <a:r>
              <a:rPr lang="fr-FR" dirty="0"/>
              <a:t>Sommaire</a:t>
            </a:r>
          </a:p>
        </p:txBody>
      </p:sp>
      <p:pic>
        <p:nvPicPr>
          <p:cNvPr id="20" name="Graphique 19">
            <a:extLst>
              <a:ext uri="{FF2B5EF4-FFF2-40B4-BE49-F238E27FC236}">
                <a16:creationId xmlns:a16="http://schemas.microsoft.com/office/drawing/2014/main" id="{1071578E-28D3-4579-8A85-74823C1E6D6E}"/>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22" name="Connecteur droit 21">
            <a:extLst>
              <a:ext uri="{FF2B5EF4-FFF2-40B4-BE49-F238E27FC236}">
                <a16:creationId xmlns:a16="http://schemas.microsoft.com/office/drawing/2014/main" id="{FC36484D-BB1A-474C-B0F5-C8D0C79DA0C4}"/>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space réservé du contenu 5">
            <a:extLst>
              <a:ext uri="{FF2B5EF4-FFF2-40B4-BE49-F238E27FC236}">
                <a16:creationId xmlns:a16="http://schemas.microsoft.com/office/drawing/2014/main" id="{4192D36F-A845-4959-8B50-FB78F7C2E55A}"/>
              </a:ext>
            </a:extLst>
          </p:cNvPr>
          <p:cNvSpPr>
            <a:spLocks noGrp="1"/>
          </p:cNvSpPr>
          <p:nvPr>
            <p:ph sz="quarter" idx="4"/>
          </p:nvPr>
        </p:nvSpPr>
        <p:spPr>
          <a:xfrm>
            <a:off x="40154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a:t>Modifier les styles du texte du masque</a:t>
            </a:r>
          </a:p>
          <a:p>
            <a:pPr lvl="1"/>
            <a:r>
              <a:rPr lang="fr-FR"/>
              <a:t>Deuxième niveau</a:t>
            </a:r>
          </a:p>
        </p:txBody>
      </p:sp>
      <p:sp>
        <p:nvSpPr>
          <p:cNvPr id="28" name="Espace réservé du contenu 5">
            <a:extLst>
              <a:ext uri="{FF2B5EF4-FFF2-40B4-BE49-F238E27FC236}">
                <a16:creationId xmlns:a16="http://schemas.microsoft.com/office/drawing/2014/main" id="{017122FA-9593-403F-B7CA-7E0389A65ED1}"/>
              </a:ext>
            </a:extLst>
          </p:cNvPr>
          <p:cNvSpPr>
            <a:spLocks noGrp="1"/>
          </p:cNvSpPr>
          <p:nvPr>
            <p:ph sz="quarter" idx="13"/>
          </p:nvPr>
        </p:nvSpPr>
        <p:spPr>
          <a:xfrm>
            <a:off x="428886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a:t>Modifier les styles du texte du masque</a:t>
            </a:r>
          </a:p>
          <a:p>
            <a:pPr lvl="1"/>
            <a:r>
              <a:rPr lang="fr-FR"/>
              <a:t>Deuxième niveau</a:t>
            </a:r>
          </a:p>
        </p:txBody>
      </p:sp>
      <p:sp>
        <p:nvSpPr>
          <p:cNvPr id="29" name="Espace réservé du contenu 5">
            <a:extLst>
              <a:ext uri="{FF2B5EF4-FFF2-40B4-BE49-F238E27FC236}">
                <a16:creationId xmlns:a16="http://schemas.microsoft.com/office/drawing/2014/main" id="{2FAA6C87-BB8A-4CEF-8DE6-64CB5B6C02FE}"/>
              </a:ext>
            </a:extLst>
          </p:cNvPr>
          <p:cNvSpPr>
            <a:spLocks noGrp="1"/>
          </p:cNvSpPr>
          <p:nvPr>
            <p:ph sz="quarter" idx="14"/>
          </p:nvPr>
        </p:nvSpPr>
        <p:spPr>
          <a:xfrm>
            <a:off x="8170230"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a:t>Modifier les styles du texte du masque</a:t>
            </a:r>
          </a:p>
          <a:p>
            <a:pPr lvl="1"/>
            <a:r>
              <a:rPr lang="fr-FR"/>
              <a:t>Deuxième niveau</a:t>
            </a:r>
          </a:p>
        </p:txBody>
      </p:sp>
      <p:pic>
        <p:nvPicPr>
          <p:cNvPr id="3" name="Image 2" descr="Une image contenant Police, Graphique, texte, graphisme&#10;&#10;Description générée automatiquement">
            <a:extLst>
              <a:ext uri="{FF2B5EF4-FFF2-40B4-BE49-F238E27FC236}">
                <a16:creationId xmlns:a16="http://schemas.microsoft.com/office/drawing/2014/main" id="{0C50A46B-D64B-626B-DB4E-503EED02EC5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265228" y="254656"/>
            <a:ext cx="1486413" cy="519323"/>
          </a:xfrm>
          <a:prstGeom prst="rect">
            <a:avLst/>
          </a:prstGeom>
        </p:spPr>
      </p:pic>
    </p:spTree>
    <p:extLst>
      <p:ext uri="{BB962C8B-B14F-4D97-AF65-F5344CB8AC3E}">
        <p14:creationId xmlns:p14="http://schemas.microsoft.com/office/powerpoint/2010/main" val="383105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parti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11388916" cy="1325563"/>
          </a:xfrm>
        </p:spPr>
        <p:txBody>
          <a:bodyPr/>
          <a:lstStyle/>
          <a:p>
            <a:r>
              <a:rPr lang="fr-FR"/>
              <a:t>Modifiez le style du titre</a:t>
            </a:r>
          </a:p>
        </p:txBody>
      </p:sp>
      <p:pic>
        <p:nvPicPr>
          <p:cNvPr id="10" name="Image 9">
            <a:extLst>
              <a:ext uri="{FF2B5EF4-FFF2-40B4-BE49-F238E27FC236}">
                <a16:creationId xmlns:a16="http://schemas.microsoft.com/office/drawing/2014/main" id="{DE228966-DD17-49F9-B9BC-484B5A4B395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1" name="Graphique 10">
            <a:extLst>
              <a:ext uri="{FF2B5EF4-FFF2-40B4-BE49-F238E27FC236}">
                <a16:creationId xmlns:a16="http://schemas.microsoft.com/office/drawing/2014/main" id="{CC795930-16B5-40AC-A53B-DB23FCE08B29}"/>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7F1165D-0DBB-4343-96DD-6E8FA9F6076A}"/>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pour une image  13">
            <a:extLst>
              <a:ext uri="{FF2B5EF4-FFF2-40B4-BE49-F238E27FC236}">
                <a16:creationId xmlns:a16="http://schemas.microsoft.com/office/drawing/2014/main" id="{B0B57733-763C-45E9-9A99-1B7E912A7B88}"/>
              </a:ext>
            </a:extLst>
          </p:cNvPr>
          <p:cNvSpPr>
            <a:spLocks noGrp="1"/>
          </p:cNvSpPr>
          <p:nvPr>
            <p:ph type="pic" sz="quarter" idx="13"/>
          </p:nvPr>
        </p:nvSpPr>
        <p:spPr>
          <a:xfrm>
            <a:off x="1" y="969963"/>
            <a:ext cx="12192000" cy="5356225"/>
          </a:xfrm>
        </p:spPr>
        <p:txBody>
          <a:bodyPr/>
          <a:lstStyle/>
          <a:p>
            <a:r>
              <a:rPr lang="fr-FR" dirty="0"/>
              <a:t>Cliquez sur l'icône pour ajouter une image</a:t>
            </a:r>
          </a:p>
        </p:txBody>
      </p:sp>
      <p:pic>
        <p:nvPicPr>
          <p:cNvPr id="3" name="Image 2" descr="Une image contenant Police, Graphique, texte, graphisme&#10;&#10;Description générée automatiquement">
            <a:extLst>
              <a:ext uri="{FF2B5EF4-FFF2-40B4-BE49-F238E27FC236}">
                <a16:creationId xmlns:a16="http://schemas.microsoft.com/office/drawing/2014/main" id="{C18A6FA1-8E9B-79AB-E98A-0947E7EFF8D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265228" y="254656"/>
            <a:ext cx="1486413" cy="519323"/>
          </a:xfrm>
          <a:prstGeom prst="rect">
            <a:avLst/>
          </a:prstGeom>
        </p:spPr>
      </p:pic>
    </p:spTree>
    <p:extLst>
      <p:ext uri="{BB962C8B-B14F-4D97-AF65-F5344CB8AC3E}">
        <p14:creationId xmlns:p14="http://schemas.microsoft.com/office/powerpoint/2010/main" val="268717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contenus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11388916"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pic>
        <p:nvPicPr>
          <p:cNvPr id="3" name="Image 2" descr="Une image contenant Police, Graphique, texte, graphisme&#10;&#10;Description générée automatiquement">
            <a:extLst>
              <a:ext uri="{FF2B5EF4-FFF2-40B4-BE49-F238E27FC236}">
                <a16:creationId xmlns:a16="http://schemas.microsoft.com/office/drawing/2014/main" id="{84606E7D-8326-442B-62CD-C79CBFAA493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265228" y="254656"/>
            <a:ext cx="1486413" cy="519323"/>
          </a:xfrm>
          <a:prstGeom prst="rect">
            <a:avLst/>
          </a:prstGeom>
        </p:spPr>
      </p:pic>
    </p:spTree>
    <p:extLst>
      <p:ext uri="{BB962C8B-B14F-4D97-AF65-F5344CB8AC3E}">
        <p14:creationId xmlns:p14="http://schemas.microsoft.com/office/powerpoint/2010/main" val="110596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contenus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6262258"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pic>
        <p:nvPicPr>
          <p:cNvPr id="3" name="Image 2" descr="Une image contenant Police, Graphique, texte, graphisme&#10;&#10;Description générée automatiquement">
            <a:extLst>
              <a:ext uri="{FF2B5EF4-FFF2-40B4-BE49-F238E27FC236}">
                <a16:creationId xmlns:a16="http://schemas.microsoft.com/office/drawing/2014/main" id="{09EDB64C-6118-628E-AE7E-2F958B56BF6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265228" y="254656"/>
            <a:ext cx="1486413" cy="519323"/>
          </a:xfrm>
          <a:prstGeom prst="rect">
            <a:avLst/>
          </a:prstGeom>
        </p:spPr>
      </p:pic>
      <p:sp>
        <p:nvSpPr>
          <p:cNvPr id="8" name="Espace réservé de la date 3">
            <a:extLst>
              <a:ext uri="{FF2B5EF4-FFF2-40B4-BE49-F238E27FC236}">
                <a16:creationId xmlns:a16="http://schemas.microsoft.com/office/drawing/2014/main" id="{5D068ECF-0BAD-45B9-7846-9EFFDACC0D73}"/>
              </a:ext>
            </a:extLst>
          </p:cNvPr>
          <p:cNvSpPr>
            <a:spLocks noGrp="1"/>
          </p:cNvSpPr>
          <p:nvPr>
            <p:ph type="dt" sz="half" idx="10"/>
          </p:nvPr>
        </p:nvSpPr>
        <p:spPr>
          <a:xfrm>
            <a:off x="10265228" y="6370462"/>
            <a:ext cx="1525230" cy="365125"/>
          </a:xfrm>
          <a:prstGeom prst="rect">
            <a:avLst/>
          </a:prstGeom>
        </p:spPr>
        <p:txBody>
          <a:bodyPr/>
          <a:lstStyle>
            <a:lvl1pPr>
              <a:defRPr/>
            </a:lvl1pPr>
          </a:lstStyle>
          <a:p>
            <a:r>
              <a:rPr lang="fr-FR" dirty="0"/>
              <a:t>20 &amp; 21 nov. 202</a:t>
            </a:r>
          </a:p>
        </p:txBody>
      </p:sp>
    </p:spTree>
    <p:extLst>
      <p:ext uri="{BB962C8B-B14F-4D97-AF65-F5344CB8AC3E}">
        <p14:creationId xmlns:p14="http://schemas.microsoft.com/office/powerpoint/2010/main" val="356025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contenus 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428886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sp>
        <p:nvSpPr>
          <p:cNvPr id="21" name="Espace réservé du contenu 5">
            <a:extLst>
              <a:ext uri="{FF2B5EF4-FFF2-40B4-BE49-F238E27FC236}">
                <a16:creationId xmlns:a16="http://schemas.microsoft.com/office/drawing/2014/main" id="{BF48DBAD-980E-4784-AD80-364655C5376A}"/>
              </a:ext>
            </a:extLst>
          </p:cNvPr>
          <p:cNvSpPr>
            <a:spLocks noGrp="1"/>
          </p:cNvSpPr>
          <p:nvPr>
            <p:ph sz="quarter" idx="14"/>
          </p:nvPr>
        </p:nvSpPr>
        <p:spPr>
          <a:xfrm>
            <a:off x="8170230"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pic>
        <p:nvPicPr>
          <p:cNvPr id="3" name="Image 2" descr="Une image contenant Police, Graphique, texte, graphisme&#10;&#10;Description générée automatiquement">
            <a:extLst>
              <a:ext uri="{FF2B5EF4-FFF2-40B4-BE49-F238E27FC236}">
                <a16:creationId xmlns:a16="http://schemas.microsoft.com/office/drawing/2014/main" id="{F81642AF-7A83-A3E8-D68F-FA650E90EE7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265228" y="254656"/>
            <a:ext cx="1486413" cy="519323"/>
          </a:xfrm>
          <a:prstGeom prst="rect">
            <a:avLst/>
          </a:prstGeom>
        </p:spPr>
      </p:pic>
    </p:spTree>
    <p:extLst>
      <p:ext uri="{BB962C8B-B14F-4D97-AF65-F5344CB8AC3E}">
        <p14:creationId xmlns:p14="http://schemas.microsoft.com/office/powerpoint/2010/main" val="33233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contenus 1 colonne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11388916"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pic>
        <p:nvPicPr>
          <p:cNvPr id="3" name="Image 2" descr="Une image contenant Police, Graphique, texte, graphisme&#10;&#10;Description générée automatiquement">
            <a:extLst>
              <a:ext uri="{FF2B5EF4-FFF2-40B4-BE49-F238E27FC236}">
                <a16:creationId xmlns:a16="http://schemas.microsoft.com/office/drawing/2014/main" id="{8515B943-EFB9-115D-7781-8FE737E666F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265228" y="254656"/>
            <a:ext cx="1486413" cy="519323"/>
          </a:xfrm>
          <a:prstGeom prst="rect">
            <a:avLst/>
          </a:prstGeom>
        </p:spPr>
      </p:pic>
    </p:spTree>
    <p:extLst>
      <p:ext uri="{BB962C8B-B14F-4D97-AF65-F5344CB8AC3E}">
        <p14:creationId xmlns:p14="http://schemas.microsoft.com/office/powerpoint/2010/main" val="112845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contenus 2 colonnes vi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6262258"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pic>
        <p:nvPicPr>
          <p:cNvPr id="3" name="Image 2" descr="Une image contenant Police, Graphique, texte, graphisme&#10;&#10;Description générée automatiquement">
            <a:extLst>
              <a:ext uri="{FF2B5EF4-FFF2-40B4-BE49-F238E27FC236}">
                <a16:creationId xmlns:a16="http://schemas.microsoft.com/office/drawing/2014/main" id="{054DCA6B-4D8E-9E02-ECB7-19720341721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265228" y="254656"/>
            <a:ext cx="1486413" cy="519323"/>
          </a:xfrm>
          <a:prstGeom prst="rect">
            <a:avLst/>
          </a:prstGeom>
        </p:spPr>
      </p:pic>
    </p:spTree>
    <p:extLst>
      <p:ext uri="{BB962C8B-B14F-4D97-AF65-F5344CB8AC3E}">
        <p14:creationId xmlns:p14="http://schemas.microsoft.com/office/powerpoint/2010/main" val="2962454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contenus 3 colonnes vi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428886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sp>
        <p:nvSpPr>
          <p:cNvPr id="21" name="Espace réservé du contenu 5">
            <a:extLst>
              <a:ext uri="{FF2B5EF4-FFF2-40B4-BE49-F238E27FC236}">
                <a16:creationId xmlns:a16="http://schemas.microsoft.com/office/drawing/2014/main" id="{BF48DBAD-980E-4784-AD80-364655C5376A}"/>
              </a:ext>
            </a:extLst>
          </p:cNvPr>
          <p:cNvSpPr>
            <a:spLocks noGrp="1"/>
          </p:cNvSpPr>
          <p:nvPr>
            <p:ph sz="quarter" idx="14"/>
          </p:nvPr>
        </p:nvSpPr>
        <p:spPr>
          <a:xfrm>
            <a:off x="8170230"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pic>
        <p:nvPicPr>
          <p:cNvPr id="4" name="Image 3" descr="Une image contenant Police, Graphique, texte, graphisme&#10;&#10;Description générée automatiquement">
            <a:extLst>
              <a:ext uri="{FF2B5EF4-FFF2-40B4-BE49-F238E27FC236}">
                <a16:creationId xmlns:a16="http://schemas.microsoft.com/office/drawing/2014/main" id="{74A74A79-545C-4BEF-D0C6-F4B907DC3EA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206261" y="241120"/>
            <a:ext cx="1486413" cy="519323"/>
          </a:xfrm>
          <a:prstGeom prst="rect">
            <a:avLst/>
          </a:prstGeom>
        </p:spPr>
      </p:pic>
    </p:spTree>
    <p:extLst>
      <p:ext uri="{BB962C8B-B14F-4D97-AF65-F5344CB8AC3E}">
        <p14:creationId xmlns:p14="http://schemas.microsoft.com/office/powerpoint/2010/main" val="3609940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16DB780-74F7-4FC9-9D7D-FA459DE5025C}"/>
              </a:ext>
            </a:extLst>
          </p:cNvPr>
          <p:cNvSpPr>
            <a:spLocks noGrp="1"/>
          </p:cNvSpPr>
          <p:nvPr>
            <p:ph type="title"/>
          </p:nvPr>
        </p:nvSpPr>
        <p:spPr>
          <a:xfrm>
            <a:off x="401542" y="365125"/>
            <a:ext cx="11388916"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479036DE-422F-44CC-BF88-4B490C5BCBD5}"/>
              </a:ext>
            </a:extLst>
          </p:cNvPr>
          <p:cNvSpPr>
            <a:spLocks noGrp="1"/>
          </p:cNvSpPr>
          <p:nvPr>
            <p:ph type="body" idx="1"/>
          </p:nvPr>
        </p:nvSpPr>
        <p:spPr>
          <a:xfrm>
            <a:off x="401542" y="1825625"/>
            <a:ext cx="11388916"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080EB3D9-6B18-4640-ADFF-1EE86CD6060A}"/>
              </a:ext>
            </a:extLst>
          </p:cNvPr>
          <p:cNvSpPr>
            <a:spLocks noGrp="1"/>
          </p:cNvSpPr>
          <p:nvPr>
            <p:ph type="sldNum" sz="quarter" idx="4"/>
          </p:nvPr>
        </p:nvSpPr>
        <p:spPr>
          <a:xfrm>
            <a:off x="9550400" y="6370462"/>
            <a:ext cx="714828" cy="365125"/>
          </a:xfrm>
          <a:prstGeom prst="rect">
            <a:avLst/>
          </a:prstGeom>
        </p:spPr>
        <p:txBody>
          <a:bodyPr vert="horz" lIns="91440" tIns="45720" rIns="91440" bIns="45720" rtlCol="0" anchor="ctr"/>
          <a:lstStyle>
            <a:lvl1pPr algn="r">
              <a:defRPr sz="1200" b="0">
                <a:solidFill>
                  <a:schemeClr val="tx1"/>
                </a:solidFill>
              </a:defRPr>
            </a:lvl1pPr>
          </a:lstStyle>
          <a:p>
            <a:fld id="{07C99ADF-20A6-40EF-AAB9-F326D6E12C60}" type="slidenum">
              <a:rPr lang="fr-FR" smtClean="0"/>
              <a:pPr/>
              <a:t>‹N°›</a:t>
            </a:fld>
            <a:endParaRPr lang="fr-FR"/>
          </a:p>
        </p:txBody>
      </p:sp>
      <p:sp>
        <p:nvSpPr>
          <p:cNvPr id="7" name="Espace réservé de la date 2">
            <a:extLst>
              <a:ext uri="{FF2B5EF4-FFF2-40B4-BE49-F238E27FC236}">
                <a16:creationId xmlns:a16="http://schemas.microsoft.com/office/drawing/2014/main" id="{2B370626-9035-32A1-73A3-A6C7DB3918D8}"/>
              </a:ext>
            </a:extLst>
          </p:cNvPr>
          <p:cNvSpPr txBox="1">
            <a:spLocks/>
          </p:cNvSpPr>
          <p:nvPr userDrawn="1"/>
        </p:nvSpPr>
        <p:spPr>
          <a:xfrm>
            <a:off x="401542" y="6310312"/>
            <a:ext cx="3420447" cy="365125"/>
          </a:xfrm>
          <a:prstGeom prst="rect">
            <a:avLst/>
          </a:prstGeom>
        </p:spPr>
        <p:txBody>
          <a:bodyPr vert="horz" lIns="91440" tIns="45720" rIns="91440" bIns="45720" rtlCol="0" anchor="ctr"/>
          <a:lstStyle>
            <a:defPPr>
              <a:defRPr lang="fr-FR"/>
            </a:defPPr>
            <a:lvl1pPr marL="0" algn="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dirty="0"/>
              <a:t>Les journées ZFE-m 20 &amp; 21 novembre 2023</a:t>
            </a:r>
          </a:p>
        </p:txBody>
      </p:sp>
    </p:spTree>
    <p:extLst>
      <p:ext uri="{BB962C8B-B14F-4D97-AF65-F5344CB8AC3E}">
        <p14:creationId xmlns:p14="http://schemas.microsoft.com/office/powerpoint/2010/main" val="44970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2" r:id="rId6"/>
    <p:sldLayoutId id="2147483663" r:id="rId7"/>
    <p:sldLayoutId id="2147483664" r:id="rId8"/>
    <p:sldLayoutId id="2147483665" r:id="rId9"/>
    <p:sldLayoutId id="2147483655" r:id="rId10"/>
    <p:sldLayoutId id="2147483651" r:id="rId11"/>
  </p:sldLayoutIdLst>
  <p:hf hdr="0"/>
  <p:txStyles>
    <p:title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ides-territoires.beta.gouv.fr/aides/4420-accompagner-le-deploiement-des-zones-a-faibl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ides-territoires.beta.gouv.fr/aides/4420-accompagner-le-deploiement-des-zones-a-faible/"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hyperlink" Target="https://www.banquedesterritoires.fr/solution-fonds-ver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ologie.gouv.fr/fonds-mobilites-active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umap.openstreetmap.fr/fr/map/laureats-aap-marche-du-quotidien-2023-national_944999#6/46.206/4.629" TargetMode="External"/><Relationship Id="rId5" Type="http://schemas.openxmlformats.org/officeDocument/2006/relationships/hyperlink" Target="https://agirpourlatransition.ademe.fr/collectivites/aides-financieres/20230327/marche-quotidien"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agirpourlatransition.ademe.fr/collectivites/aides-financieres/2023/mobilites-actives-partagees-solidaires-accompagner-changement-comportement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s://agirpourlatransition.ademe.fr/collectivites/aides-financieres/2023/plans-circulation-mise-place-quartiers-apaise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girpourlatransition.ademe.fr/collectivites/aides-financieres/2023/plans-mobilite-simplifies-schemas-directeurs-modes-actif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employeurprovelo.fr/" TargetMode="External"/><Relationship Id="rId4" Type="http://schemas.openxmlformats.org/officeDocument/2006/relationships/hyperlink" Target="https://agirpourlatransition.ademe.fr/collectivites/aides-financieres/20230731/avelo-3-1r-relev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lveoleplus.fr/programm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fub.fr/mon-velo-de-a-a-z"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www.ecologie.gouv.fr/sites/default/files/TRA-SE-112%20v%20A15-1.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ecologie.gouv.fr/sites/default/files/TRA-SE-115.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ides-territoires.beta.gouv.fr/aides/4420-accompagner-le-deploiement-des-zones-a-faible/"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3" Type="http://schemas.openxmlformats.org/officeDocument/2006/relationships/hyperlink" Target="https://agirpourlatransition.ademe.fr/collectivites/aides-financieres/20230919/appel-a-projets-entrepots-2-edition"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hyperlink" Target="https://presse.ademe.fr/2023/09/laureats-de-lappel-a-projets-entrepots-2023.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agirpourlatransition.ademe.fr/entreprises/aides-financieres/20230512/remove-dispositif-remo" TargetMode="External"/><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hyperlink" Target="https://data.ademe.fr/applications/eve-entreprises-chartees-et-labellisees-2-2" TargetMode="External"/><Relationship Id="rId4" Type="http://schemas.openxmlformats.org/officeDocument/2006/relationships/hyperlink" Target="https://www.eve-transport-logistique.fr/"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lesboitesavelo.org/cyclocargologie/"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hyperlink" Target="https://colisactiv.fr/" TargetMode="External"/><Relationship Id="rId4" Type="http://schemas.openxmlformats.org/officeDocument/2006/relationships/hyperlink" Target="https://www.programme-marguerite.i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hyperlink" Target="https://www.interlud.gree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14.jpe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advenir.mobi/"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hyperlink" Target="https://www.ecologie.gouv.fr/sites/default/files/TRA-EQ-121%20vA54-2%20%C3%A0%20compter%20du%2001-01-2024.pdf" TargetMode="External"/><Relationship Id="rId4" Type="http://schemas.openxmlformats.org/officeDocument/2006/relationships/hyperlink" Target="https://www.ecologie.gouv.fr/sites/default/files/TRA-EQ-117%20v%20A16-1.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agirpourlatransition.ademe.fr/collectivites/aides-financieres/20230628/schemas-directeurs-infrastructures-carburants-alternatifs-sdica"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agirpourlatransition.ademe.fr/collectivites/aides-financieres/2023/etudes-dopportunite-faisabilite-deploiement-lhydrogene-territoire"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hyperlink" Target="https://agirpourlatransition.ademe.fr/entreprises/aides-financieres/2023/stations-distribution-biognv-agricole"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cler.org/tims-programme-eco-mobilite-inclusive/"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hyperlink" Target="https://www.at-entreprise-pauvrete.org/projet/club-mobilite/" TargetMode="External"/><Relationship Id="rId4" Type="http://schemas.openxmlformats.org/officeDocument/2006/relationships/hyperlink" Target="https://www.caremakersmobility.com/fr/offre-solidaire-vehicule-neuf/offre-vehicule-neuf-dacia"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hyperlink" Target="https://www.ecologie.gouv.fr/sites/default/files/TRA-EQ-124%20v%20A35-1.pdf"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aides-territoires.beta.gouv.fr/aides/4420-accompagner-le-deploiement-des-zones-a-faible/"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ides-territoires.beta.gouv.fr/aides/4420-accompagner-le-deploiement-des-zones-a-faibl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hyperlink" Target="https://aides-territoires.beta.gouv.fr/aides/5f81-soutenir-lingenierie-des-collectivites-pour-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hyperlink" Target="https://www.cerema.fr/fr/programme-qualite-air#:~:text=Dans le cadre du Programme,la qualit&#233; de l'ai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40FB52E-9197-4F2E-B2FF-74FA20ED8688}"/>
              </a:ext>
            </a:extLst>
          </p:cNvPr>
          <p:cNvSpPr>
            <a:spLocks noGrp="1"/>
          </p:cNvSpPr>
          <p:nvPr>
            <p:ph type="ctrTitle"/>
          </p:nvPr>
        </p:nvSpPr>
        <p:spPr>
          <a:xfrm>
            <a:off x="401541" y="3846740"/>
            <a:ext cx="11388902" cy="892330"/>
          </a:xfrm>
        </p:spPr>
        <p:txBody>
          <a:bodyPr/>
          <a:lstStyle/>
          <a:p>
            <a:r>
              <a:rPr lang="fr-FR" dirty="0">
                <a:solidFill>
                  <a:srgbClr val="00C496"/>
                </a:solidFill>
              </a:rPr>
              <a:t>Les journées ZFE</a:t>
            </a:r>
          </a:p>
        </p:txBody>
      </p:sp>
      <p:sp>
        <p:nvSpPr>
          <p:cNvPr id="3" name="Rectangle 2">
            <a:extLst>
              <a:ext uri="{FF2B5EF4-FFF2-40B4-BE49-F238E27FC236}">
                <a16:creationId xmlns:a16="http://schemas.microsoft.com/office/drawing/2014/main" id="{767A87EA-76EE-B640-9922-A369502B5171}"/>
              </a:ext>
            </a:extLst>
          </p:cNvPr>
          <p:cNvSpPr/>
          <p:nvPr/>
        </p:nvSpPr>
        <p:spPr>
          <a:xfrm>
            <a:off x="401541" y="4739070"/>
            <a:ext cx="10687373" cy="1569660"/>
          </a:xfrm>
          <a:prstGeom prst="rect">
            <a:avLst/>
          </a:prstGeom>
        </p:spPr>
        <p:txBody>
          <a:bodyPr wrap="square">
            <a:spAutoFit/>
          </a:bodyPr>
          <a:lstStyle/>
          <a:p>
            <a:r>
              <a:rPr lang="fr-FR" sz="3000" dirty="0"/>
              <a:t>Atelier 2 : les aides financières pour la définition, la mise en œuvre, le suivi et l’évaluation de la ZFE </a:t>
            </a:r>
          </a:p>
          <a:p>
            <a:r>
              <a:rPr lang="fr-FR" dirty="0"/>
              <a:t>DGEC (Floriane Sauvage) – ADEME (Marie Pouponneau et Martine </a:t>
            </a:r>
            <a:r>
              <a:rPr lang="fr-FR" dirty="0" err="1"/>
              <a:t>Cheylan</a:t>
            </a:r>
            <a:r>
              <a:rPr lang="fr-FR" dirty="0"/>
              <a:t>) – CEREMA </a:t>
            </a:r>
            <a:r>
              <a:rPr lang="fr-FR" dirty="0" smtClean="0"/>
              <a:t>(</a:t>
            </a:r>
            <a:r>
              <a:rPr lang="fr-FR" dirty="0"/>
              <a:t>Benjamin Rous et Julie Vallet</a:t>
            </a:r>
            <a:r>
              <a:rPr lang="fr-FR" dirty="0" smtClean="0"/>
              <a:t>)</a:t>
            </a:r>
            <a:endParaRPr lang="fr-FR" dirty="0"/>
          </a:p>
        </p:txBody>
      </p:sp>
    </p:spTree>
    <p:extLst>
      <p:ext uri="{BB962C8B-B14F-4D97-AF65-F5344CB8AC3E}">
        <p14:creationId xmlns:p14="http://schemas.microsoft.com/office/powerpoint/2010/main" val="45286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748ED4-67BB-8573-F1AE-EFC3D3D8D8F9}"/>
              </a:ext>
            </a:extLst>
          </p:cNvPr>
          <p:cNvSpPr>
            <a:spLocks noGrp="1"/>
          </p:cNvSpPr>
          <p:nvPr>
            <p:ph type="title"/>
          </p:nvPr>
        </p:nvSpPr>
        <p:spPr>
          <a:xfrm>
            <a:off x="395591" y="2660074"/>
            <a:ext cx="11388916" cy="1445924"/>
          </a:xfrm>
        </p:spPr>
        <p:txBody>
          <a:bodyPr/>
          <a:lstStyle/>
          <a:p>
            <a:pPr algn="ctr"/>
            <a:r>
              <a:rPr lang="fr-FR" dirty="0"/>
              <a:t>Quelles aides financières </a:t>
            </a:r>
            <a:br>
              <a:rPr lang="fr-FR" dirty="0"/>
            </a:br>
            <a:r>
              <a:rPr lang="fr-FR" dirty="0"/>
              <a:t>pour mettre en œuvre la ZFE ?</a:t>
            </a:r>
            <a:r>
              <a:rPr lang="fr-FR" sz="3200" dirty="0"/>
              <a:t/>
            </a:r>
            <a:br>
              <a:rPr lang="fr-FR" sz="3200" dirty="0"/>
            </a:br>
            <a:endParaRPr lang="fr-FR" dirty="0"/>
          </a:p>
        </p:txBody>
      </p:sp>
      <p:sp>
        <p:nvSpPr>
          <p:cNvPr id="8" name="Espace réservé du contenu 12">
            <a:extLst>
              <a:ext uri="{FF2B5EF4-FFF2-40B4-BE49-F238E27FC236}">
                <a16:creationId xmlns:a16="http://schemas.microsoft.com/office/drawing/2014/main" id="{35D91346-B015-4FF9-9139-9DB216F30E47}"/>
              </a:ext>
            </a:extLst>
          </p:cNvPr>
          <p:cNvSpPr txBox="1">
            <a:spLocks/>
          </p:cNvSpPr>
          <p:nvPr/>
        </p:nvSpPr>
        <p:spPr>
          <a:xfrm>
            <a:off x="395591" y="1921454"/>
            <a:ext cx="11388916" cy="3422568"/>
          </a:xfrm>
          <a:prstGeom prst="rect">
            <a:avLst/>
          </a:prstGeom>
        </p:spPr>
        <p:txBody>
          <a:bodyPr vert="horz" lIns="91440" tIns="45720" rIns="91440" bIns="45720" rtlCol="0">
            <a:noAutofit/>
          </a:bodyPr>
          <a:lstStyle>
            <a:lvl1pPr marL="358775" indent="-358775" algn="l" defTabSz="914400" rtl="0" eaLnBrk="1" latinLnBrk="0" hangingPunct="1">
              <a:lnSpc>
                <a:spcPct val="100000"/>
              </a:lnSpc>
              <a:spcBef>
                <a:spcPts val="0"/>
              </a:spcBef>
              <a:spcAft>
                <a:spcPts val="1200"/>
              </a:spcAft>
              <a:buFont typeface="+mj-lt"/>
              <a:buAutoNum type="arabicPeriod"/>
              <a:defRPr sz="1600" b="1" kern="1200">
                <a:solidFill>
                  <a:schemeClr val="tx1"/>
                </a:solidFill>
                <a:latin typeface="+mn-lt"/>
                <a:ea typeface="+mn-ea"/>
                <a:cs typeface="+mn-cs"/>
              </a:defRPr>
            </a:lvl1pPr>
            <a:lvl2pPr marL="631825" indent="-273050" algn="l" defTabSz="914400" rtl="0" eaLnBrk="1" latinLnBrk="0" hangingPunct="1">
              <a:lnSpc>
                <a:spcPct val="100000"/>
              </a:lnSpc>
              <a:spcBef>
                <a:spcPts val="0"/>
              </a:spcBef>
              <a:spcAft>
                <a:spcPts val="1200"/>
              </a:spcAft>
              <a:buFont typeface="+mj-lt"/>
              <a:buAutoNum type="alphaLcParen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800" dirty="0"/>
          </a:p>
        </p:txBody>
      </p:sp>
    </p:spTree>
    <p:extLst>
      <p:ext uri="{BB962C8B-B14F-4D97-AF65-F5344CB8AC3E}">
        <p14:creationId xmlns:p14="http://schemas.microsoft.com/office/powerpoint/2010/main" val="2312350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748ED4-67BB-8573-F1AE-EFC3D3D8D8F9}"/>
              </a:ext>
            </a:extLst>
          </p:cNvPr>
          <p:cNvSpPr>
            <a:spLocks noGrp="1"/>
          </p:cNvSpPr>
          <p:nvPr>
            <p:ph type="title"/>
          </p:nvPr>
        </p:nvSpPr>
        <p:spPr>
          <a:xfrm>
            <a:off x="395591" y="2660074"/>
            <a:ext cx="11388916" cy="1445924"/>
          </a:xfrm>
        </p:spPr>
        <p:txBody>
          <a:bodyPr/>
          <a:lstStyle/>
          <a:p>
            <a:pPr algn="ctr"/>
            <a:r>
              <a:rPr lang="fr-FR" dirty="0"/>
              <a:t>Quelles aides financières </a:t>
            </a:r>
            <a:br>
              <a:rPr lang="fr-FR" dirty="0"/>
            </a:br>
            <a:r>
              <a:rPr lang="fr-FR" dirty="0"/>
              <a:t>pour mettre en œuvre la ZFE ?</a:t>
            </a:r>
            <a:br>
              <a:rPr lang="fr-FR" dirty="0"/>
            </a:br>
            <a:r>
              <a:rPr lang="fr-FR" dirty="0"/>
              <a:t/>
            </a:r>
            <a:br>
              <a:rPr lang="fr-FR" dirty="0"/>
            </a:br>
            <a:r>
              <a:rPr lang="fr-FR" dirty="0">
                <a:solidFill>
                  <a:schemeClr val="accent2">
                    <a:lumMod val="60000"/>
                    <a:lumOff val="40000"/>
                  </a:schemeClr>
                </a:solidFill>
              </a:rPr>
              <a:t>Rendre la ZFE opérationnelle (signalisation, contrôle, gestion des dérogations….)</a:t>
            </a:r>
            <a:r>
              <a:rPr lang="fr-FR" sz="3200" dirty="0">
                <a:solidFill>
                  <a:schemeClr val="accent2">
                    <a:lumMod val="60000"/>
                    <a:lumOff val="40000"/>
                  </a:schemeClr>
                </a:solidFill>
              </a:rPr>
              <a:t/>
            </a:r>
            <a:br>
              <a:rPr lang="fr-FR" sz="3200" dirty="0">
                <a:solidFill>
                  <a:schemeClr val="accent2">
                    <a:lumMod val="60000"/>
                    <a:lumOff val="40000"/>
                  </a:schemeClr>
                </a:solidFill>
              </a:rPr>
            </a:br>
            <a:endParaRPr lang="fr-FR" dirty="0">
              <a:solidFill>
                <a:schemeClr val="accent2">
                  <a:lumMod val="60000"/>
                  <a:lumOff val="40000"/>
                </a:schemeClr>
              </a:solidFill>
            </a:endParaRPr>
          </a:p>
        </p:txBody>
      </p:sp>
      <p:sp>
        <p:nvSpPr>
          <p:cNvPr id="8" name="Espace réservé du contenu 12">
            <a:extLst>
              <a:ext uri="{FF2B5EF4-FFF2-40B4-BE49-F238E27FC236}">
                <a16:creationId xmlns:a16="http://schemas.microsoft.com/office/drawing/2014/main" id="{35D91346-B015-4FF9-9139-9DB216F30E47}"/>
              </a:ext>
            </a:extLst>
          </p:cNvPr>
          <p:cNvSpPr txBox="1">
            <a:spLocks/>
          </p:cNvSpPr>
          <p:nvPr/>
        </p:nvSpPr>
        <p:spPr>
          <a:xfrm>
            <a:off x="395591" y="1921454"/>
            <a:ext cx="11388916" cy="3422568"/>
          </a:xfrm>
          <a:prstGeom prst="rect">
            <a:avLst/>
          </a:prstGeom>
        </p:spPr>
        <p:txBody>
          <a:bodyPr vert="horz" lIns="91440" tIns="45720" rIns="91440" bIns="45720" rtlCol="0">
            <a:noAutofit/>
          </a:bodyPr>
          <a:lstStyle>
            <a:lvl1pPr marL="358775" indent="-358775" algn="l" defTabSz="914400" rtl="0" eaLnBrk="1" latinLnBrk="0" hangingPunct="1">
              <a:lnSpc>
                <a:spcPct val="100000"/>
              </a:lnSpc>
              <a:spcBef>
                <a:spcPts val="0"/>
              </a:spcBef>
              <a:spcAft>
                <a:spcPts val="1200"/>
              </a:spcAft>
              <a:buFont typeface="+mj-lt"/>
              <a:buAutoNum type="arabicPeriod"/>
              <a:defRPr sz="1600" b="1" kern="1200">
                <a:solidFill>
                  <a:schemeClr val="tx1"/>
                </a:solidFill>
                <a:latin typeface="+mn-lt"/>
                <a:ea typeface="+mn-ea"/>
                <a:cs typeface="+mn-cs"/>
              </a:defRPr>
            </a:lvl1pPr>
            <a:lvl2pPr marL="631825" indent="-273050" algn="l" defTabSz="914400" rtl="0" eaLnBrk="1" latinLnBrk="0" hangingPunct="1">
              <a:lnSpc>
                <a:spcPct val="100000"/>
              </a:lnSpc>
              <a:spcBef>
                <a:spcPts val="0"/>
              </a:spcBef>
              <a:spcAft>
                <a:spcPts val="1200"/>
              </a:spcAft>
              <a:buFont typeface="+mj-lt"/>
              <a:buAutoNum type="alphaLcParen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800" dirty="0"/>
          </a:p>
        </p:txBody>
      </p:sp>
    </p:spTree>
    <p:extLst>
      <p:ext uri="{BB962C8B-B14F-4D97-AF65-F5344CB8AC3E}">
        <p14:creationId xmlns:p14="http://schemas.microsoft.com/office/powerpoint/2010/main" val="123221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12</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chemeClr val="accent1">
                    <a:lumMod val="40000"/>
                    <a:lumOff val="60000"/>
                  </a:schemeClr>
                </a:solidFill>
              </a:rPr>
              <a:t>Mettre en œuvre la ZFE : </a:t>
            </a:r>
            <a:r>
              <a:rPr lang="fr-FR" sz="2000" dirty="0">
                <a:solidFill>
                  <a:schemeClr val="accent1">
                    <a:lumMod val="75000"/>
                  </a:schemeClr>
                </a:solidFill>
              </a:rPr>
              <a:t>rendre la ZFE opérationnelle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1" y="2341418"/>
            <a:ext cx="10934116" cy="3885211"/>
          </a:xfrm>
        </p:spPr>
        <p:txBody>
          <a:bodyPr>
            <a:noAutofit/>
          </a:bodyPr>
          <a:lstStyle/>
          <a:p>
            <a:r>
              <a:rPr lang="fr-FR" sz="1800" b="1" dirty="0"/>
              <a:t>Mesure « Accompagner le déploiement des ZFE » </a:t>
            </a:r>
            <a:br>
              <a:rPr lang="fr-FR" sz="1800" b="1" dirty="0"/>
            </a:br>
            <a:r>
              <a:rPr lang="fr-FR" sz="1800" dirty="0">
                <a:solidFill>
                  <a:srgbClr val="FF0000"/>
                </a:solidFill>
                <a:hlinkClick r:id="rId3"/>
              </a:rPr>
              <a:t>https://aides-territoires.beta.gouv.fr/aides/4420-accompagner-le-deploiement-des-zones-a-faible/</a:t>
            </a:r>
            <a:endParaRPr lang="fr-FR" sz="1800" dirty="0">
              <a:solidFill>
                <a:srgbClr val="FF0000"/>
              </a:solidFill>
            </a:endParaRPr>
          </a:p>
          <a:p>
            <a:r>
              <a:rPr lang="fr-FR" sz="1800" dirty="0"/>
              <a:t>Exemples de projets éligibles :</a:t>
            </a:r>
          </a:p>
          <a:p>
            <a:pPr marL="177800" indent="-177800">
              <a:buFont typeface="Arial" panose="020B0604020202020204" pitchFamily="34" charset="0"/>
              <a:buChar char="•"/>
            </a:pPr>
            <a:r>
              <a:rPr lang="fr-FR" sz="1800" dirty="0"/>
              <a:t>Campagne de communication et de sensibilisation</a:t>
            </a:r>
          </a:p>
          <a:p>
            <a:pPr marL="177800" indent="-177800">
              <a:buFont typeface="Arial" panose="020B0604020202020204" pitchFamily="34" charset="0"/>
              <a:buChar char="•"/>
            </a:pPr>
            <a:r>
              <a:rPr lang="fr-FR" sz="1800" dirty="0"/>
              <a:t>Mise en place d’un guichet d’information ou de conseil : ouverture d’un numéro vert, mise à disposition de conseiller(s) mobilité au sein du territoire</a:t>
            </a:r>
          </a:p>
          <a:p>
            <a:pPr marL="177800" indent="-177800">
              <a:buFont typeface="Arial" panose="020B0604020202020204" pitchFamily="34" charset="0"/>
              <a:buChar char="•"/>
            </a:pPr>
            <a:r>
              <a:rPr lang="fr-FR" sz="1800" dirty="0"/>
              <a:t> Applications/services numériques : information, gestion des dérogations locales</a:t>
            </a:r>
          </a:p>
          <a:p>
            <a:pPr marL="177800" indent="-177800">
              <a:buFont typeface="Arial" panose="020B0604020202020204" pitchFamily="34" charset="0"/>
              <a:buChar char="•"/>
            </a:pPr>
            <a:r>
              <a:rPr lang="fr-FR" sz="1800" dirty="0"/>
              <a:t> Mise en place de la signalisation (étude, achat des panneaux…)</a:t>
            </a:r>
          </a:p>
          <a:p>
            <a:pPr marL="177800" indent="-177800">
              <a:buFont typeface="Arial" panose="020B0604020202020204" pitchFamily="34" charset="0"/>
              <a:buChar char="•"/>
            </a:pPr>
            <a:r>
              <a:rPr lang="fr-FR" sz="1800" dirty="0"/>
              <a:t> Mise en place du contrôle-sanction automatisé (étude, achat des logiciels et équipements, …)</a:t>
            </a:r>
          </a:p>
          <a:p>
            <a:r>
              <a:rPr lang="fr-FR" sz="1800" dirty="0"/>
              <a:t>Y compris le renforcement d’effectifs pour mener à bien ces projets</a:t>
            </a:r>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0" y="1364530"/>
            <a:ext cx="22991027"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sz="2800" dirty="0"/>
              <a:t>Le fonds vert </a:t>
            </a:r>
            <a:endParaRPr lang="fr-FR" sz="3600" dirty="0"/>
          </a:p>
        </p:txBody>
      </p:sp>
      <p:pic>
        <p:nvPicPr>
          <p:cNvPr id="6" name="Image 5"/>
          <p:cNvPicPr>
            <a:picLocks noChangeAspect="1"/>
          </p:cNvPicPr>
          <p:nvPr/>
        </p:nvPicPr>
        <p:blipFill rotWithShape="1">
          <a:blip r:embed="rId4" cstate="hqprint">
            <a:extLst>
              <a:ext uri="{28A0092B-C50C-407E-A947-70E740481C1C}">
                <a14:useLocalDpi xmlns:a14="http://schemas.microsoft.com/office/drawing/2010/main" val="0"/>
              </a:ext>
            </a:extLst>
          </a:blip>
          <a:srcRect l="1799" t="4172" b="2221"/>
          <a:stretch/>
        </p:blipFill>
        <p:spPr>
          <a:xfrm>
            <a:off x="3025416" y="1527279"/>
            <a:ext cx="1875058" cy="704338"/>
          </a:xfrm>
          <a:prstGeom prst="rect">
            <a:avLst/>
          </a:prstGeom>
        </p:spPr>
      </p:pic>
      <p:pic>
        <p:nvPicPr>
          <p:cNvPr id="9" name="Image 8"/>
          <p:cNvPicPr>
            <a:picLocks noChangeAspect="1"/>
          </p:cNvPicPr>
          <p:nvPr/>
        </p:nvPicPr>
        <p:blipFill rotWithShape="1">
          <a:blip r:embed="rId5">
            <a:extLst>
              <a:ext uri="{28A0092B-C50C-407E-A947-70E740481C1C}">
                <a14:useLocalDpi xmlns:a14="http://schemas.microsoft.com/office/drawing/2010/main" val="0"/>
              </a:ext>
            </a:extLst>
          </a:blip>
          <a:srcRect l="9698"/>
          <a:stretch/>
        </p:blipFill>
        <p:spPr>
          <a:xfrm>
            <a:off x="5122417" y="1328445"/>
            <a:ext cx="1142581" cy="908171"/>
          </a:xfrm>
          <a:prstGeom prst="rect">
            <a:avLst/>
          </a:prstGeom>
        </p:spPr>
      </p:pic>
    </p:spTree>
    <p:extLst>
      <p:ext uri="{BB962C8B-B14F-4D97-AF65-F5344CB8AC3E}">
        <p14:creationId xmlns:p14="http://schemas.microsoft.com/office/powerpoint/2010/main" val="2213434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748ED4-67BB-8573-F1AE-EFC3D3D8D8F9}"/>
              </a:ext>
            </a:extLst>
          </p:cNvPr>
          <p:cNvSpPr>
            <a:spLocks noGrp="1"/>
          </p:cNvSpPr>
          <p:nvPr>
            <p:ph type="title"/>
          </p:nvPr>
        </p:nvSpPr>
        <p:spPr>
          <a:xfrm>
            <a:off x="395591" y="2660074"/>
            <a:ext cx="11388916" cy="1445924"/>
          </a:xfrm>
        </p:spPr>
        <p:txBody>
          <a:bodyPr/>
          <a:lstStyle/>
          <a:p>
            <a:pPr algn="ctr"/>
            <a:r>
              <a:rPr lang="fr-FR" dirty="0"/>
              <a:t>Quelles aides financières </a:t>
            </a:r>
            <a:br>
              <a:rPr lang="fr-FR" dirty="0"/>
            </a:br>
            <a:r>
              <a:rPr lang="fr-FR" dirty="0"/>
              <a:t>pour mettre en œuvre la ZFE ?</a:t>
            </a:r>
            <a:br>
              <a:rPr lang="fr-FR" dirty="0"/>
            </a:br>
            <a:r>
              <a:rPr lang="fr-FR" dirty="0"/>
              <a:t/>
            </a:r>
            <a:br>
              <a:rPr lang="fr-FR" dirty="0"/>
            </a:br>
            <a:r>
              <a:rPr lang="fr-FR" dirty="0">
                <a:solidFill>
                  <a:schemeClr val="accent2">
                    <a:lumMod val="60000"/>
                    <a:lumOff val="40000"/>
                  </a:schemeClr>
                </a:solidFill>
              </a:rPr>
              <a:t>Déployer les mobilités alternatives </a:t>
            </a:r>
            <a:br>
              <a:rPr lang="fr-FR" dirty="0">
                <a:solidFill>
                  <a:schemeClr val="accent2">
                    <a:lumMod val="60000"/>
                    <a:lumOff val="40000"/>
                  </a:schemeClr>
                </a:solidFill>
              </a:rPr>
            </a:br>
            <a:r>
              <a:rPr lang="fr-FR" dirty="0">
                <a:solidFill>
                  <a:schemeClr val="accent2">
                    <a:lumMod val="60000"/>
                    <a:lumOff val="40000"/>
                  </a:schemeClr>
                </a:solidFill>
              </a:rPr>
              <a:t>à la voiture individuelle</a:t>
            </a:r>
          </a:p>
        </p:txBody>
      </p:sp>
      <p:sp>
        <p:nvSpPr>
          <p:cNvPr id="8" name="Espace réservé du contenu 12">
            <a:extLst>
              <a:ext uri="{FF2B5EF4-FFF2-40B4-BE49-F238E27FC236}">
                <a16:creationId xmlns:a16="http://schemas.microsoft.com/office/drawing/2014/main" id="{35D91346-B015-4FF9-9139-9DB216F30E47}"/>
              </a:ext>
            </a:extLst>
          </p:cNvPr>
          <p:cNvSpPr txBox="1">
            <a:spLocks/>
          </p:cNvSpPr>
          <p:nvPr/>
        </p:nvSpPr>
        <p:spPr>
          <a:xfrm>
            <a:off x="395591" y="1921454"/>
            <a:ext cx="11388916" cy="3422568"/>
          </a:xfrm>
          <a:prstGeom prst="rect">
            <a:avLst/>
          </a:prstGeom>
        </p:spPr>
        <p:txBody>
          <a:bodyPr vert="horz" lIns="91440" tIns="45720" rIns="91440" bIns="45720" rtlCol="0">
            <a:noAutofit/>
          </a:bodyPr>
          <a:lstStyle>
            <a:lvl1pPr marL="358775" indent="-358775" algn="l" defTabSz="914400" rtl="0" eaLnBrk="1" latinLnBrk="0" hangingPunct="1">
              <a:lnSpc>
                <a:spcPct val="100000"/>
              </a:lnSpc>
              <a:spcBef>
                <a:spcPts val="0"/>
              </a:spcBef>
              <a:spcAft>
                <a:spcPts val="1200"/>
              </a:spcAft>
              <a:buFont typeface="+mj-lt"/>
              <a:buAutoNum type="arabicPeriod"/>
              <a:defRPr sz="1600" b="1" kern="1200">
                <a:solidFill>
                  <a:schemeClr val="tx1"/>
                </a:solidFill>
                <a:latin typeface="+mn-lt"/>
                <a:ea typeface="+mn-ea"/>
                <a:cs typeface="+mn-cs"/>
              </a:defRPr>
            </a:lvl1pPr>
            <a:lvl2pPr marL="631825" indent="-273050" algn="l" defTabSz="914400" rtl="0" eaLnBrk="1" latinLnBrk="0" hangingPunct="1">
              <a:lnSpc>
                <a:spcPct val="100000"/>
              </a:lnSpc>
              <a:spcBef>
                <a:spcPts val="0"/>
              </a:spcBef>
              <a:spcAft>
                <a:spcPts val="1200"/>
              </a:spcAft>
              <a:buFont typeface="+mj-lt"/>
              <a:buAutoNum type="alphaLcParen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800" dirty="0"/>
          </a:p>
        </p:txBody>
      </p:sp>
    </p:spTree>
    <p:extLst>
      <p:ext uri="{BB962C8B-B14F-4D97-AF65-F5344CB8AC3E}">
        <p14:creationId xmlns:p14="http://schemas.microsoft.com/office/powerpoint/2010/main" val="2532207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14</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chemeClr val="accent1">
                    <a:lumMod val="40000"/>
                    <a:lumOff val="60000"/>
                  </a:schemeClr>
                </a:solidFill>
              </a:rPr>
              <a:t>Mettre en œuvre la ZFE : </a:t>
            </a:r>
            <a:r>
              <a:rPr lang="fr-FR" sz="2000" dirty="0">
                <a:solidFill>
                  <a:schemeClr val="accent1">
                    <a:lumMod val="75000"/>
                  </a:schemeClr>
                </a:solidFill>
              </a:rPr>
              <a:t>déployer les mobilités alternatives à la voiture individuelle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0" y="1364530"/>
            <a:ext cx="22991027"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sz="2800" dirty="0"/>
              <a:t>Le fonds vert</a:t>
            </a:r>
            <a:endParaRPr lang="fr-FR" sz="3600" dirty="0"/>
          </a:p>
        </p:txBody>
      </p:sp>
      <p:sp>
        <p:nvSpPr>
          <p:cNvPr id="9"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1" y="2341418"/>
            <a:ext cx="11388916" cy="3650481"/>
          </a:xfrm>
        </p:spPr>
        <p:txBody>
          <a:bodyPr>
            <a:noAutofit/>
          </a:bodyPr>
          <a:lstStyle/>
          <a:p>
            <a:r>
              <a:rPr lang="fr-FR" b="1" dirty="0"/>
              <a:t>Mesure « Accompagner le déploiement des ZFE » </a:t>
            </a:r>
            <a:br>
              <a:rPr lang="fr-FR" b="1" dirty="0"/>
            </a:br>
            <a:r>
              <a:rPr lang="fr-FR" dirty="0">
                <a:solidFill>
                  <a:srgbClr val="FF0000"/>
                </a:solidFill>
                <a:hlinkClick r:id="rId3"/>
              </a:rPr>
              <a:t>https://aides-territoires.beta.gouv.fr/aides/4420-accompagner-le-deploiement-des-zones-a-faible/</a:t>
            </a:r>
            <a:endParaRPr lang="fr-FR" dirty="0">
              <a:solidFill>
                <a:srgbClr val="FF0000"/>
              </a:solidFill>
            </a:endParaRPr>
          </a:p>
          <a:p>
            <a:r>
              <a:rPr lang="fr-FR" dirty="0"/>
              <a:t>Exemples de projets éligibles :</a:t>
            </a:r>
          </a:p>
          <a:p>
            <a:pPr marL="177800" indent="-177800">
              <a:buFont typeface="Arial" panose="020B0604020202020204" pitchFamily="34" charset="0"/>
              <a:buChar char="•"/>
            </a:pPr>
            <a:r>
              <a:rPr lang="fr-FR" dirty="0"/>
              <a:t>Etudes de solutions de mobilité (déploiement de pôles d’échanges et parcs relais, création de zones de circulations apaisées, de pistes cyclables, mise en place de lignes de covoiturage, établissement d’un plan de transport…)</a:t>
            </a:r>
          </a:p>
          <a:p>
            <a:pPr marL="177800" indent="-177800">
              <a:buFont typeface="Arial" panose="020B0604020202020204" pitchFamily="34" charset="0"/>
              <a:buChar char="•"/>
            </a:pPr>
            <a:r>
              <a:rPr lang="fr-FR" dirty="0"/>
              <a:t>Application/services numériques facilitant le report modal vers des mobilités douces et partagées (compte mobilité, </a:t>
            </a:r>
            <a:r>
              <a:rPr lang="fr-FR" dirty="0" err="1"/>
              <a:t>MaaS</a:t>
            </a:r>
            <a:r>
              <a:rPr lang="fr-FR" dirty="0"/>
              <a:t>)</a:t>
            </a:r>
          </a:p>
          <a:p>
            <a:pPr marL="177800" indent="-177800">
              <a:buFont typeface="Arial" panose="020B0604020202020204" pitchFamily="34" charset="0"/>
              <a:buChar char="•"/>
            </a:pPr>
            <a:r>
              <a:rPr lang="fr-FR" dirty="0"/>
              <a:t>Projets facilitant l’usage du vélo : aide à la réparation, vélos école, dispositifs de recharge, offre de location de vélos…</a:t>
            </a:r>
          </a:p>
          <a:p>
            <a:pPr marL="177800" indent="-177800">
              <a:buFont typeface="Arial" panose="020B0604020202020204" pitchFamily="34" charset="0"/>
              <a:buChar char="•"/>
            </a:pPr>
            <a:r>
              <a:rPr lang="fr-FR" dirty="0"/>
              <a:t>Déploiement de l’offre de services de mobilité : car express et bus entre ZFE et sa périphérie, autopartage, covoiturage</a:t>
            </a:r>
          </a:p>
          <a:p>
            <a:pPr marL="177800" indent="-177800">
              <a:buFont typeface="Arial" panose="020B0604020202020204" pitchFamily="34" charset="0"/>
              <a:buChar char="•"/>
            </a:pPr>
            <a:r>
              <a:rPr lang="fr-FR" dirty="0"/>
              <a:t>Dispositif expérimental d’aides au changement de mobilité </a:t>
            </a:r>
          </a:p>
          <a:p>
            <a:pPr marL="177800" indent="-177800">
              <a:buFont typeface="Arial" panose="020B0604020202020204" pitchFamily="34" charset="0"/>
              <a:buChar char="•"/>
            </a:pPr>
            <a:r>
              <a:rPr lang="fr-FR" dirty="0"/>
              <a:t>Aménagement de voiries, pistes cyclables, parking relais, pôles intermodaux</a:t>
            </a:r>
          </a:p>
        </p:txBody>
      </p:sp>
      <p:pic>
        <p:nvPicPr>
          <p:cNvPr id="6" name="Image 5"/>
          <p:cNvPicPr>
            <a:picLocks noChangeAspect="1"/>
          </p:cNvPicPr>
          <p:nvPr/>
        </p:nvPicPr>
        <p:blipFill rotWithShape="1">
          <a:blip r:embed="rId4" cstate="hqprint">
            <a:extLst>
              <a:ext uri="{28A0092B-C50C-407E-A947-70E740481C1C}">
                <a14:useLocalDpi xmlns:a14="http://schemas.microsoft.com/office/drawing/2010/main" val="0"/>
              </a:ext>
            </a:extLst>
          </a:blip>
          <a:srcRect l="1799" t="4172" b="2221"/>
          <a:stretch/>
        </p:blipFill>
        <p:spPr>
          <a:xfrm>
            <a:off x="2989202" y="1529779"/>
            <a:ext cx="1875058" cy="704338"/>
          </a:xfrm>
          <a:prstGeom prst="rect">
            <a:avLst/>
          </a:prstGeom>
        </p:spPr>
      </p:pic>
      <p:pic>
        <p:nvPicPr>
          <p:cNvPr id="10" name="Image 9"/>
          <p:cNvPicPr>
            <a:picLocks noChangeAspect="1"/>
          </p:cNvPicPr>
          <p:nvPr/>
        </p:nvPicPr>
        <p:blipFill rotWithShape="1">
          <a:blip r:embed="rId5">
            <a:extLst>
              <a:ext uri="{28A0092B-C50C-407E-A947-70E740481C1C}">
                <a14:useLocalDpi xmlns:a14="http://schemas.microsoft.com/office/drawing/2010/main" val="0"/>
              </a:ext>
            </a:extLst>
          </a:blip>
          <a:srcRect l="9698"/>
          <a:stretch/>
        </p:blipFill>
        <p:spPr>
          <a:xfrm>
            <a:off x="5095257" y="1282967"/>
            <a:ext cx="1331650" cy="1058451"/>
          </a:xfrm>
          <a:prstGeom prst="rect">
            <a:avLst/>
          </a:prstGeom>
        </p:spPr>
      </p:pic>
    </p:spTree>
    <p:extLst>
      <p:ext uri="{BB962C8B-B14F-4D97-AF65-F5344CB8AC3E}">
        <p14:creationId xmlns:p14="http://schemas.microsoft.com/office/powerpoint/2010/main" val="118370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15</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chemeClr val="accent1">
                    <a:lumMod val="40000"/>
                    <a:lumOff val="60000"/>
                  </a:schemeClr>
                </a:solidFill>
              </a:rPr>
              <a:t>Mettre en œuvre la ZFE : </a:t>
            </a:r>
            <a:r>
              <a:rPr lang="fr-FR" sz="2000" dirty="0">
                <a:solidFill>
                  <a:schemeClr val="accent1">
                    <a:lumMod val="75000"/>
                  </a:schemeClr>
                </a:solidFill>
              </a:rPr>
              <a:t>déployer les mobilités alternatives à la voiture individuelle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0" y="1364530"/>
            <a:ext cx="22991027"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sz="2800" dirty="0"/>
              <a:t>Offre « fonds vert » de la banque des territoires</a:t>
            </a:r>
            <a:endParaRPr lang="fr-FR" sz="3600" dirty="0"/>
          </a:p>
        </p:txBody>
      </p:sp>
      <p:sp>
        <p:nvSpPr>
          <p:cNvPr id="9"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1" y="2341418"/>
            <a:ext cx="11388916" cy="3650481"/>
          </a:xfrm>
        </p:spPr>
        <p:txBody>
          <a:bodyPr>
            <a:noAutofit/>
          </a:bodyPr>
          <a:lstStyle/>
          <a:p>
            <a:r>
              <a:rPr lang="fr-FR" b="1" dirty="0"/>
              <a:t>1,2 Mds€ mobilisés sur 5 ans pour compléter le fonds vert</a:t>
            </a:r>
          </a:p>
          <a:p>
            <a:r>
              <a:rPr lang="fr-FR" b="1" dirty="0"/>
              <a:t> </a:t>
            </a:r>
            <a:br>
              <a:rPr lang="fr-FR" b="1" dirty="0"/>
            </a:br>
            <a:r>
              <a:rPr lang="fr-FR" dirty="0">
                <a:hlinkClick r:id="rId3"/>
              </a:rPr>
              <a:t>https://www.banquedesterritoires.fr/solution-fonds-vert</a:t>
            </a:r>
            <a:endParaRPr lang="fr-FR" dirty="0"/>
          </a:p>
          <a:p>
            <a:pPr marL="285750" indent="-285750">
              <a:buFont typeface="Wingdings" panose="05000000000000000000" pitchFamily="2" charset="2"/>
              <a:buChar char="à"/>
            </a:pPr>
            <a:r>
              <a:rPr lang="fr-FR" dirty="0"/>
              <a:t>cofinancements d’études</a:t>
            </a:r>
          </a:p>
          <a:p>
            <a:pPr marL="285750" indent="-285750">
              <a:buFont typeface="Wingdings" panose="05000000000000000000" pitchFamily="2" charset="2"/>
              <a:buChar char="à"/>
            </a:pPr>
            <a:r>
              <a:rPr lang="fr-FR" dirty="0"/>
              <a:t>prêts de financement de projets </a:t>
            </a:r>
          </a:p>
          <a:p>
            <a:pPr marL="285750" indent="-285750">
              <a:buFont typeface="Wingdings" panose="05000000000000000000" pitchFamily="2" charset="2"/>
              <a:buChar char="à"/>
            </a:pPr>
            <a:r>
              <a:rPr lang="fr-FR" dirty="0"/>
              <a:t>investissements dans des sociétés de projet ou des opérations de gestion</a:t>
            </a:r>
          </a:p>
          <a:p>
            <a:endParaRPr lang="fr-FR" dirty="0"/>
          </a:p>
          <a:p>
            <a:r>
              <a:rPr lang="fr-FR" dirty="0"/>
              <a:t>Exemples de projets éligibles :</a:t>
            </a:r>
          </a:p>
          <a:p>
            <a:pPr marL="177800" indent="-177800">
              <a:buFont typeface="Arial" panose="020B0604020202020204" pitchFamily="34" charset="0"/>
              <a:buChar char="•"/>
            </a:pPr>
            <a:r>
              <a:rPr lang="fr-FR" dirty="0"/>
              <a:t>Elaboration de projets de mobilité verte (ZFE, IRVE, verdissement des voiries, éclairage…)</a:t>
            </a:r>
          </a:p>
        </p:txBody>
      </p:sp>
    </p:spTree>
    <p:extLst>
      <p:ext uri="{BB962C8B-B14F-4D97-AF65-F5344CB8AC3E}">
        <p14:creationId xmlns:p14="http://schemas.microsoft.com/office/powerpoint/2010/main" val="2485774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16</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chemeClr val="accent1">
                    <a:lumMod val="40000"/>
                    <a:lumOff val="60000"/>
                  </a:schemeClr>
                </a:solidFill>
              </a:rPr>
              <a:t>Mettre en œuvre la ZFE : </a:t>
            </a:r>
            <a:r>
              <a:rPr lang="fr-FR" sz="2000" dirty="0">
                <a:solidFill>
                  <a:schemeClr val="accent1">
                    <a:lumMod val="75000"/>
                  </a:schemeClr>
                </a:solidFill>
              </a:rPr>
              <a:t>déployer les mobilités alternatives à la voiture individuelle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1" y="2341418"/>
            <a:ext cx="10432714" cy="3650481"/>
          </a:xfrm>
        </p:spPr>
        <p:txBody>
          <a:bodyPr>
            <a:noAutofit/>
          </a:bodyPr>
          <a:lstStyle/>
          <a:p>
            <a:pPr marL="285750" indent="-285750">
              <a:buFont typeface="Arial" panose="020B0604020202020204" pitchFamily="34" charset="0"/>
              <a:buChar char="•"/>
            </a:pPr>
            <a:r>
              <a:rPr lang="fr-FR" sz="1800" dirty="0"/>
              <a:t>Financement d’aménagements cyclables portés par les collectivités</a:t>
            </a:r>
          </a:p>
          <a:p>
            <a:pPr marL="285750" indent="-285750">
              <a:buFont typeface="Arial" panose="020B0604020202020204" pitchFamily="34" charset="0"/>
              <a:buChar char="•"/>
            </a:pPr>
            <a:r>
              <a:rPr lang="fr-FR" sz="1800" dirty="0"/>
              <a:t>250M€ par an mobilisés sur la période 2023-2027</a:t>
            </a:r>
          </a:p>
          <a:p>
            <a:endParaRPr lang="fr-FR" sz="1800" dirty="0"/>
          </a:p>
          <a:p>
            <a:r>
              <a:rPr lang="fr-FR" sz="1800" dirty="0"/>
              <a:t>Depuis 2023, deux dispositifs complémentaires :</a:t>
            </a:r>
          </a:p>
          <a:p>
            <a:pPr marL="285750" indent="-285750">
              <a:buFont typeface="Arial" panose="020B0604020202020204" pitchFamily="34" charset="0"/>
              <a:buChar char="•"/>
            </a:pPr>
            <a:r>
              <a:rPr lang="fr-FR" sz="1800" dirty="0"/>
              <a:t>l’appel à </a:t>
            </a:r>
            <a:r>
              <a:rPr lang="fr-FR" sz="1800" u="sng" dirty="0"/>
              <a:t>projets</a:t>
            </a:r>
            <a:r>
              <a:rPr lang="fr-FR" sz="1800" dirty="0"/>
              <a:t> pour les projets d’aménagements </a:t>
            </a:r>
            <a:r>
              <a:rPr lang="fr-FR" sz="1800" u="sng" dirty="0"/>
              <a:t>sécurisés</a:t>
            </a:r>
            <a:r>
              <a:rPr lang="fr-FR" sz="1800" dirty="0"/>
              <a:t> (piste cyclable, voie verte)</a:t>
            </a:r>
          </a:p>
          <a:p>
            <a:pPr marL="285750" indent="-285750">
              <a:buFont typeface="Arial" panose="020B0604020202020204" pitchFamily="34" charset="0"/>
              <a:buChar char="•"/>
            </a:pPr>
            <a:r>
              <a:rPr lang="fr-FR" sz="1800" dirty="0"/>
              <a:t>l’appel à </a:t>
            </a:r>
            <a:r>
              <a:rPr lang="fr-FR" sz="1800" u="sng" dirty="0"/>
              <a:t>programmes</a:t>
            </a:r>
            <a:r>
              <a:rPr lang="fr-FR" sz="1800" dirty="0"/>
              <a:t> pour la mise en œuvre par les CA et CC de l’ensemble des aménagements prévus par leur schéma directeur cyclable.</a:t>
            </a:r>
            <a:br>
              <a:rPr lang="fr-FR" sz="1800" dirty="0"/>
            </a:br>
            <a:endParaRPr lang="fr-FR" sz="1000" u="sng" dirty="0"/>
          </a:p>
          <a:p>
            <a:r>
              <a:rPr lang="fr-FR" sz="1800" dirty="0"/>
              <a:t>Plus d’infos sur </a:t>
            </a:r>
            <a:r>
              <a:rPr lang="fr-FR" sz="1800" dirty="0">
                <a:hlinkClick r:id="rId3"/>
              </a:rPr>
              <a:t>ecologie.gouv.fr/fonds-</a:t>
            </a:r>
            <a:r>
              <a:rPr lang="fr-FR" sz="1800" dirty="0" err="1">
                <a:hlinkClick r:id="rId3"/>
              </a:rPr>
              <a:t>mobilites</a:t>
            </a:r>
            <a:r>
              <a:rPr lang="fr-FR" sz="1800" dirty="0">
                <a:hlinkClick r:id="rId3"/>
              </a:rPr>
              <a:t>-actives</a:t>
            </a:r>
            <a:endParaRPr lang="fr-FR" sz="1800"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0" y="1364530"/>
            <a:ext cx="22991027"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sz="2800" dirty="0"/>
              <a:t>Le fonds mobilités actives </a:t>
            </a:r>
            <a:endParaRPr lang="fr-FR" sz="3600" dirty="0"/>
          </a:p>
        </p:txBody>
      </p:sp>
      <p:pic>
        <p:nvPicPr>
          <p:cNvPr id="2" name="Image 1"/>
          <p:cNvPicPr>
            <a:picLocks noChangeAspect="1"/>
          </p:cNvPicPr>
          <p:nvPr/>
        </p:nvPicPr>
        <p:blipFill>
          <a:blip r:embed="rId4"/>
          <a:stretch>
            <a:fillRect/>
          </a:stretch>
        </p:blipFill>
        <p:spPr>
          <a:xfrm>
            <a:off x="9550400" y="1676089"/>
            <a:ext cx="1209675" cy="914400"/>
          </a:xfrm>
          <a:prstGeom prst="rect">
            <a:avLst/>
          </a:prstGeom>
        </p:spPr>
      </p:pic>
    </p:spTree>
    <p:extLst>
      <p:ext uri="{BB962C8B-B14F-4D97-AF65-F5344CB8AC3E}">
        <p14:creationId xmlns:p14="http://schemas.microsoft.com/office/powerpoint/2010/main" val="1702180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17</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chemeClr val="accent1">
                    <a:lumMod val="40000"/>
                    <a:lumOff val="60000"/>
                  </a:schemeClr>
                </a:solidFill>
              </a:rPr>
              <a:t>Mettre en œuvre la ZFE : </a:t>
            </a:r>
            <a:r>
              <a:rPr lang="fr-FR" sz="2000" dirty="0">
                <a:solidFill>
                  <a:schemeClr val="accent1">
                    <a:lumMod val="75000"/>
                  </a:schemeClr>
                </a:solidFill>
              </a:rPr>
              <a:t>déployer les mobilités alternatives à la voiture individuelle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1" y="2341418"/>
            <a:ext cx="8880682" cy="2087657"/>
          </a:xfrm>
        </p:spPr>
        <p:txBody>
          <a:bodyPr>
            <a:noAutofit/>
          </a:bodyPr>
          <a:lstStyle/>
          <a:p>
            <a:r>
              <a:rPr lang="fr-FR" dirty="0"/>
              <a:t>Vise à soutenir les territoires qui ont l'ambition de replacer le piéton au cœur des politiques publiques de mobilité et d'aménagement du territoire :</a:t>
            </a:r>
          </a:p>
          <a:p>
            <a:pPr marL="285750" indent="-285750">
              <a:buFont typeface="Wingdings" panose="05000000000000000000" pitchFamily="2" charset="2"/>
              <a:buChar char="Ø"/>
            </a:pPr>
            <a:r>
              <a:rPr lang="fr-FR" dirty="0"/>
              <a:t>Études stratégiques, expérimentations, animation et communication de politiques de mobilité piétonne</a:t>
            </a:r>
          </a:p>
          <a:p>
            <a:r>
              <a:rPr lang="fr-FR" dirty="0"/>
              <a:t>Edition 2023 ouverte aux collectivités territoriales situées en France métropolitaine et en territoires d'outre-mer (Département Région et Collectivités d'outre-mer)</a:t>
            </a:r>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0" y="1364530"/>
            <a:ext cx="22991027"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sz="2800" dirty="0"/>
              <a:t>Appel à projets Marche du quotidien 2024 </a:t>
            </a:r>
          </a:p>
        </p:txBody>
      </p:sp>
      <p:pic>
        <p:nvPicPr>
          <p:cNvPr id="2" name="Image 1">
            <a:extLst>
              <a:ext uri="{FF2B5EF4-FFF2-40B4-BE49-F238E27FC236}">
                <a16:creationId xmlns:a16="http://schemas.microsoft.com/office/drawing/2014/main" id="{6FC078D3-FCC9-5CDF-396C-B4C9634AE5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0181" y="1448871"/>
            <a:ext cx="2896235" cy="2959735"/>
          </a:xfrm>
          <a:prstGeom prst="rect">
            <a:avLst/>
          </a:prstGeom>
          <a:noFill/>
          <a:ln>
            <a:noFill/>
          </a:ln>
        </p:spPr>
      </p:pic>
      <p:pic>
        <p:nvPicPr>
          <p:cNvPr id="3" name="Image 2" descr="Une image contenant graphique&#10;&#10;Description générée automatiquement">
            <a:extLst>
              <a:ext uri="{FF2B5EF4-FFF2-40B4-BE49-F238E27FC236}">
                <a16:creationId xmlns:a16="http://schemas.microsoft.com/office/drawing/2014/main" id="{007C1A35-ADA4-6D51-EE46-E40F69B7B3B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208874" y="5337825"/>
            <a:ext cx="4877542" cy="898947"/>
          </a:xfrm>
          <a:prstGeom prst="rect">
            <a:avLst/>
          </a:prstGeom>
          <a:noFill/>
          <a:ln>
            <a:noFill/>
          </a:ln>
        </p:spPr>
      </p:pic>
      <p:sp>
        <p:nvSpPr>
          <p:cNvPr id="4" name="Espace réservé du contenu 12">
            <a:extLst>
              <a:ext uri="{FF2B5EF4-FFF2-40B4-BE49-F238E27FC236}">
                <a16:creationId xmlns:a16="http://schemas.microsoft.com/office/drawing/2014/main" id="{9A5E0A8E-2B30-0FAE-1D0B-BE92B50C636D}"/>
              </a:ext>
            </a:extLst>
          </p:cNvPr>
          <p:cNvSpPr txBox="1">
            <a:spLocks/>
          </p:cNvSpPr>
          <p:nvPr/>
        </p:nvSpPr>
        <p:spPr>
          <a:xfrm>
            <a:off x="401541" y="4306186"/>
            <a:ext cx="10581892" cy="190322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200"/>
              </a:spcAft>
              <a:buFont typeface="+mj-lt"/>
              <a:buNone/>
              <a:defRPr sz="1600" b="0" kern="1200">
                <a:solidFill>
                  <a:schemeClr val="tx1"/>
                </a:solidFill>
                <a:latin typeface="+mn-lt"/>
                <a:ea typeface="+mn-ea"/>
                <a:cs typeface="+mn-cs"/>
              </a:defRPr>
            </a:lvl1pPr>
            <a:lvl2pPr marL="358775" indent="0" algn="l" defTabSz="914400" rtl="0" eaLnBrk="1" latinLnBrk="0" hangingPunct="1">
              <a:lnSpc>
                <a:spcPct val="100000"/>
              </a:lnSpc>
              <a:spcBef>
                <a:spcPts val="0"/>
              </a:spcBef>
              <a:spcAft>
                <a:spcPts val="1200"/>
              </a:spcAft>
              <a:buFont typeface="+mj-lt"/>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fr-FR" dirty="0"/>
              <a:t>Liens utiles :</a:t>
            </a:r>
          </a:p>
          <a:p>
            <a:pPr marL="285750" indent="-285750">
              <a:buFont typeface="Arial" panose="020B0604020202020204" pitchFamily="34" charset="0"/>
              <a:buChar char="•"/>
            </a:pPr>
            <a:r>
              <a:rPr lang="fr-FR" dirty="0"/>
              <a:t>Cahier des charges de l’édition 2023 : </a:t>
            </a:r>
            <a:r>
              <a:rPr lang="fr-FR" sz="1100" dirty="0">
                <a:hlinkClick r:id="rId5"/>
              </a:rPr>
              <a:t>https://agirpourlatransition.ademe.fr/collectivites/aides-financieres/20230327/marche-quotidien</a:t>
            </a:r>
            <a:r>
              <a:rPr lang="fr-FR" sz="1100" dirty="0"/>
              <a:t> </a:t>
            </a:r>
          </a:p>
          <a:p>
            <a:pPr marL="285750" indent="-285750">
              <a:buFont typeface="Arial" panose="020B0604020202020204" pitchFamily="34" charset="0"/>
              <a:buChar char="•"/>
            </a:pPr>
            <a:r>
              <a:rPr lang="fr-FR" dirty="0"/>
              <a:t>Lauréats 2023 : </a:t>
            </a:r>
            <a:r>
              <a:rPr lang="fr-FR" sz="1200" dirty="0">
                <a:hlinkClick r:id="rId6"/>
              </a:rPr>
              <a:t>https://umap.openstreetmap.fr/fr/map/laureats-aap-marche-du-quotidien-2023-national_944999#6/46.206/4.629</a:t>
            </a:r>
            <a:r>
              <a:rPr lang="fr-FR" sz="1200" dirty="0"/>
              <a:t> </a:t>
            </a:r>
          </a:p>
          <a:p>
            <a:r>
              <a:rPr lang="fr-FR" dirty="0"/>
              <a:t>Publication prévue courant 1</a:t>
            </a:r>
            <a:r>
              <a:rPr lang="fr-FR" baseline="30000" dirty="0"/>
              <a:t>er</a:t>
            </a:r>
            <a:r>
              <a:rPr lang="fr-FR" dirty="0"/>
              <a:t> trimestre 2024</a:t>
            </a:r>
          </a:p>
        </p:txBody>
      </p:sp>
    </p:spTree>
    <p:extLst>
      <p:ext uri="{BB962C8B-B14F-4D97-AF65-F5344CB8AC3E}">
        <p14:creationId xmlns:p14="http://schemas.microsoft.com/office/powerpoint/2010/main" val="1954744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18</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0" y="808321"/>
            <a:ext cx="11388916" cy="937351"/>
          </a:xfrm>
        </p:spPr>
        <p:txBody>
          <a:bodyPr>
            <a:normAutofit/>
          </a:bodyPr>
          <a:lstStyle/>
          <a:p>
            <a:r>
              <a:rPr lang="fr-FR" sz="2000" dirty="0">
                <a:solidFill>
                  <a:schemeClr val="accent1">
                    <a:lumMod val="40000"/>
                    <a:lumOff val="60000"/>
                  </a:schemeClr>
                </a:solidFill>
              </a:rPr>
              <a:t>Mettre en œuvre la ZFE : </a:t>
            </a:r>
            <a:r>
              <a:rPr lang="fr-FR" sz="2000" dirty="0">
                <a:solidFill>
                  <a:schemeClr val="accent1">
                    <a:lumMod val="75000"/>
                  </a:schemeClr>
                </a:solidFill>
              </a:rPr>
              <a:t>déployer les mobilités alternatives à la voiture individuelle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2" y="2341418"/>
            <a:ext cx="5251114" cy="3650481"/>
          </a:xfrm>
        </p:spPr>
        <p:txBody>
          <a:bodyPr>
            <a:noAutofit/>
          </a:bodyPr>
          <a:lstStyle/>
          <a:p>
            <a:r>
              <a:rPr lang="fr-FR" b="1" dirty="0"/>
              <a:t>Thématiques</a:t>
            </a:r>
            <a:r>
              <a:rPr lang="fr-FR" dirty="0"/>
              <a:t> = écomobilité scolaire + report modal vers les modes actifs + autopartage notamment en milieu peu dense + mobilité inclusive au bénéfice des publics en difficulté</a:t>
            </a:r>
          </a:p>
          <a:p>
            <a:r>
              <a:rPr lang="fr-FR" b="1" dirty="0"/>
              <a:t>Bénéficiaires</a:t>
            </a:r>
            <a:r>
              <a:rPr lang="fr-FR" dirty="0"/>
              <a:t> : collectivités, associations et chambres consulaires</a:t>
            </a:r>
          </a:p>
          <a:p>
            <a:r>
              <a:rPr lang="fr-FR" b="1" dirty="0"/>
              <a:t>Cahier des charges et régions </a:t>
            </a:r>
            <a:r>
              <a:rPr lang="fr-FR" dirty="0"/>
              <a:t>concernées via : </a:t>
            </a:r>
            <a:r>
              <a:rPr lang="fr-FR" dirty="0">
                <a:hlinkClick r:id="rId3"/>
              </a:rPr>
              <a:t>https://agirpourlatransition.ademe.fr/collectivites/aides-financieres/2023/mobilites-actives-partagees-solidaires-accompagner-changement-comportements</a:t>
            </a:r>
            <a:endParaRPr lang="fr-FR" dirty="0"/>
          </a:p>
          <a:p>
            <a:r>
              <a:rPr lang="fr-FR" b="1" dirty="0">
                <a:solidFill>
                  <a:prstClr val="black"/>
                </a:solidFill>
              </a:rPr>
              <a:t>Échéance de dépôt des candidatures</a:t>
            </a:r>
            <a:r>
              <a:rPr lang="fr-FR" dirty="0">
                <a:solidFill>
                  <a:prstClr val="black"/>
                </a:solidFill>
              </a:rPr>
              <a:t> : </a:t>
            </a:r>
            <a:r>
              <a:rPr lang="fr-FR" dirty="0"/>
              <a:t>jusqu’au 31/12/2023</a:t>
            </a:r>
          </a:p>
          <a:p>
            <a:r>
              <a:rPr lang="fr-FR" dirty="0"/>
              <a:t> </a:t>
            </a:r>
            <a:endParaRPr lang="fr-FR" b="1" dirty="0">
              <a:solidFill>
                <a:srgbClr val="FF0000"/>
              </a:solidFill>
            </a:endParaRPr>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0" y="1364530"/>
            <a:ext cx="11558231" cy="76228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sz="2800" dirty="0"/>
              <a:t>Mobilités actives, partagées et solidaires : accompagner le changement de comportements vers le passage à l’action </a:t>
            </a:r>
          </a:p>
        </p:txBody>
      </p:sp>
      <p:pic>
        <p:nvPicPr>
          <p:cNvPr id="3" name="Image 2">
            <a:extLst>
              <a:ext uri="{FF2B5EF4-FFF2-40B4-BE49-F238E27FC236}">
                <a16:creationId xmlns:a16="http://schemas.microsoft.com/office/drawing/2014/main" id="{3822DCF1-AF3A-8FEE-7774-3D54520C7947}"/>
              </a:ext>
            </a:extLst>
          </p:cNvPr>
          <p:cNvPicPr>
            <a:picLocks noChangeAspect="1"/>
          </p:cNvPicPr>
          <p:nvPr/>
        </p:nvPicPr>
        <p:blipFill>
          <a:blip r:embed="rId4"/>
          <a:stretch>
            <a:fillRect/>
          </a:stretch>
        </p:blipFill>
        <p:spPr>
          <a:xfrm>
            <a:off x="5858744" y="2395236"/>
            <a:ext cx="5931712" cy="2944519"/>
          </a:xfrm>
          <a:prstGeom prst="rect">
            <a:avLst/>
          </a:prstGeom>
          <a:ln w="22225">
            <a:solidFill>
              <a:schemeClr val="accent1"/>
            </a:solidFill>
          </a:ln>
        </p:spPr>
      </p:pic>
    </p:spTree>
    <p:extLst>
      <p:ext uri="{BB962C8B-B14F-4D97-AF65-F5344CB8AC3E}">
        <p14:creationId xmlns:p14="http://schemas.microsoft.com/office/powerpoint/2010/main" val="3024456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19</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chemeClr val="accent1">
                    <a:lumMod val="40000"/>
                    <a:lumOff val="60000"/>
                  </a:schemeClr>
                </a:solidFill>
              </a:rPr>
              <a:t>Mettre en œuvre la ZFE : </a:t>
            </a:r>
            <a:r>
              <a:rPr lang="fr-FR" sz="2000" dirty="0">
                <a:solidFill>
                  <a:schemeClr val="accent1">
                    <a:lumMod val="75000"/>
                  </a:schemeClr>
                </a:solidFill>
              </a:rPr>
              <a:t>déployer les mobilités alternatives à la voiture individuelle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180753" y="2341418"/>
            <a:ext cx="5915247" cy="3814833"/>
          </a:xfrm>
        </p:spPr>
        <p:txBody>
          <a:bodyPr>
            <a:noAutofit/>
          </a:bodyPr>
          <a:lstStyle/>
          <a:p>
            <a:r>
              <a:rPr lang="fr-FR" dirty="0"/>
              <a:t>Vise à accompagner techniquement et financièrement des collectivités dans l'élaboration de Plans de circulation et dans la mise en place de quartiers apaisés</a:t>
            </a:r>
          </a:p>
          <a:p>
            <a:pPr>
              <a:spcAft>
                <a:spcPts val="0"/>
              </a:spcAft>
            </a:pPr>
            <a:r>
              <a:rPr lang="fr-FR" dirty="0"/>
              <a:t>Aide financière pour le recrutement d’un prestataire de services pour :</a:t>
            </a:r>
          </a:p>
          <a:p>
            <a:pPr marL="285750" indent="-285750">
              <a:spcAft>
                <a:spcPts val="0"/>
              </a:spcAft>
              <a:buFont typeface="Wingdings" panose="05000000000000000000" pitchFamily="2" charset="2"/>
              <a:buChar char="Ø"/>
            </a:pPr>
            <a:r>
              <a:rPr lang="fr-FR" dirty="0"/>
              <a:t>réaliser un plan de circulation et mise en place de quartiers apaisés </a:t>
            </a:r>
          </a:p>
          <a:p>
            <a:pPr marL="285750" indent="-285750">
              <a:buFont typeface="Wingdings" panose="05000000000000000000" pitchFamily="2" charset="2"/>
              <a:buChar char="Ø"/>
            </a:pPr>
            <a:r>
              <a:rPr lang="fr-FR" dirty="0"/>
              <a:t>pour assurer une assistance à la mise en œuvre des premières mesures du plan</a:t>
            </a:r>
          </a:p>
          <a:p>
            <a:pPr>
              <a:spcAft>
                <a:spcPts val="0"/>
              </a:spcAft>
            </a:pPr>
            <a:r>
              <a:rPr lang="fr-FR" dirty="0"/>
              <a:t>Cahier des charges et régions concernées via :</a:t>
            </a:r>
            <a:endParaRPr lang="fr-FR" dirty="0">
              <a:solidFill>
                <a:srgbClr val="FF0000"/>
              </a:solidFill>
            </a:endParaRPr>
          </a:p>
          <a:p>
            <a:r>
              <a:rPr lang="fr-FR" u="sng" dirty="0">
                <a:hlinkClick r:id="rId3"/>
              </a:rPr>
              <a:t>https://agirpourlatransition.ademe.fr/collectivites/aides-financieres/2023/plans-circulation-mise-place-quartiers-apaises</a:t>
            </a:r>
            <a:endParaRPr lang="fr-FR" u="sng" dirty="0"/>
          </a:p>
          <a:p>
            <a:r>
              <a:rPr lang="fr-FR" b="1" dirty="0">
                <a:solidFill>
                  <a:prstClr val="black"/>
                </a:solidFill>
              </a:rPr>
              <a:t>Échéance de dépôt des candidatures</a:t>
            </a:r>
            <a:r>
              <a:rPr lang="fr-FR" dirty="0">
                <a:solidFill>
                  <a:prstClr val="black"/>
                </a:solidFill>
              </a:rPr>
              <a:t> : jusqu’au 31/12/2023 :</a:t>
            </a:r>
            <a:endParaRPr lang="fr-FR" sz="2000"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0" y="1364530"/>
            <a:ext cx="22991027"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sz="2800" dirty="0"/>
              <a:t>Plans de circulation et mise en place de quartiers apaisés</a:t>
            </a:r>
          </a:p>
        </p:txBody>
      </p:sp>
      <p:pic>
        <p:nvPicPr>
          <p:cNvPr id="3" name="Image 2">
            <a:extLst>
              <a:ext uri="{FF2B5EF4-FFF2-40B4-BE49-F238E27FC236}">
                <a16:creationId xmlns:a16="http://schemas.microsoft.com/office/drawing/2014/main" id="{3C3F84E0-A0B7-F9AB-BD22-4C3B0867B5BB}"/>
              </a:ext>
            </a:extLst>
          </p:cNvPr>
          <p:cNvPicPr>
            <a:picLocks noChangeAspect="1"/>
          </p:cNvPicPr>
          <p:nvPr/>
        </p:nvPicPr>
        <p:blipFill>
          <a:blip r:embed="rId4"/>
          <a:stretch>
            <a:fillRect/>
          </a:stretch>
        </p:blipFill>
        <p:spPr>
          <a:xfrm>
            <a:off x="6277780" y="2341418"/>
            <a:ext cx="5608639" cy="2389768"/>
          </a:xfrm>
          <a:prstGeom prst="rect">
            <a:avLst/>
          </a:prstGeom>
          <a:ln w="15875">
            <a:solidFill>
              <a:schemeClr val="accent1"/>
            </a:solidFill>
          </a:ln>
        </p:spPr>
      </p:pic>
    </p:spTree>
    <p:extLst>
      <p:ext uri="{BB962C8B-B14F-4D97-AF65-F5344CB8AC3E}">
        <p14:creationId xmlns:p14="http://schemas.microsoft.com/office/powerpoint/2010/main" val="36776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748ED4-67BB-8573-F1AE-EFC3D3D8D8F9}"/>
              </a:ext>
            </a:extLst>
          </p:cNvPr>
          <p:cNvSpPr>
            <a:spLocks noGrp="1"/>
          </p:cNvSpPr>
          <p:nvPr>
            <p:ph type="title"/>
          </p:nvPr>
        </p:nvSpPr>
        <p:spPr/>
        <p:txBody>
          <a:bodyPr/>
          <a:lstStyle/>
          <a:p>
            <a:r>
              <a:rPr lang="fr-FR" dirty="0"/>
              <a:t>Quelles aides financières ?</a:t>
            </a:r>
            <a:r>
              <a:rPr lang="fr-FR" sz="3200" dirty="0"/>
              <a:t/>
            </a:r>
            <a:br>
              <a:rPr lang="fr-FR" sz="3200" dirty="0"/>
            </a:br>
            <a:endParaRPr lang="fr-FR" dirty="0"/>
          </a:p>
        </p:txBody>
      </p:sp>
      <p:sp>
        <p:nvSpPr>
          <p:cNvPr id="3" name="Espace réservé du contenu 2">
            <a:extLst>
              <a:ext uri="{FF2B5EF4-FFF2-40B4-BE49-F238E27FC236}">
                <a16:creationId xmlns:a16="http://schemas.microsoft.com/office/drawing/2014/main" id="{7DB14825-4983-5E9A-B439-EDD822127AD4}"/>
              </a:ext>
            </a:extLst>
          </p:cNvPr>
          <p:cNvSpPr>
            <a:spLocks noGrp="1"/>
          </p:cNvSpPr>
          <p:nvPr>
            <p:ph sz="quarter" idx="4"/>
          </p:nvPr>
        </p:nvSpPr>
        <p:spPr>
          <a:xfrm>
            <a:off x="831273" y="1921454"/>
            <a:ext cx="10460182" cy="4165662"/>
          </a:xfrm>
        </p:spPr>
        <p:txBody>
          <a:bodyPr>
            <a:normAutofit/>
          </a:bodyPr>
          <a:lstStyle/>
          <a:p>
            <a:r>
              <a:rPr lang="fr-FR" sz="2000" dirty="0"/>
              <a:t>Pour définir la ZFE ?</a:t>
            </a:r>
          </a:p>
          <a:p>
            <a:endParaRPr lang="fr-FR" sz="2000" dirty="0"/>
          </a:p>
          <a:p>
            <a:endParaRPr lang="fr-FR" sz="2000" dirty="0"/>
          </a:p>
          <a:p>
            <a:r>
              <a:rPr lang="fr-FR" sz="2000" dirty="0"/>
              <a:t>Pour mettre en œuvre la ZFE ?</a:t>
            </a:r>
          </a:p>
          <a:p>
            <a:endParaRPr lang="fr-FR" sz="2000" dirty="0"/>
          </a:p>
          <a:p>
            <a:endParaRPr lang="fr-FR" sz="2000" dirty="0"/>
          </a:p>
          <a:p>
            <a:r>
              <a:rPr lang="fr-FR" sz="2000" dirty="0"/>
              <a:t>Pour le suivi et l’évaluation du dispositif ?</a:t>
            </a:r>
          </a:p>
        </p:txBody>
      </p:sp>
      <p:sp>
        <p:nvSpPr>
          <p:cNvPr id="8" name="Espace réservé du contenu 12">
            <a:extLst>
              <a:ext uri="{FF2B5EF4-FFF2-40B4-BE49-F238E27FC236}">
                <a16:creationId xmlns:a16="http://schemas.microsoft.com/office/drawing/2014/main" id="{35D91346-B015-4FF9-9139-9DB216F30E47}"/>
              </a:ext>
            </a:extLst>
          </p:cNvPr>
          <p:cNvSpPr txBox="1">
            <a:spLocks/>
          </p:cNvSpPr>
          <p:nvPr/>
        </p:nvSpPr>
        <p:spPr>
          <a:xfrm>
            <a:off x="395591" y="1921454"/>
            <a:ext cx="11388916" cy="3422568"/>
          </a:xfrm>
          <a:prstGeom prst="rect">
            <a:avLst/>
          </a:prstGeom>
        </p:spPr>
        <p:txBody>
          <a:bodyPr vert="horz" lIns="91440" tIns="45720" rIns="91440" bIns="45720" rtlCol="0">
            <a:noAutofit/>
          </a:bodyPr>
          <a:lstStyle>
            <a:lvl1pPr marL="358775" indent="-358775" algn="l" defTabSz="914400" rtl="0" eaLnBrk="1" latinLnBrk="0" hangingPunct="1">
              <a:lnSpc>
                <a:spcPct val="100000"/>
              </a:lnSpc>
              <a:spcBef>
                <a:spcPts val="0"/>
              </a:spcBef>
              <a:spcAft>
                <a:spcPts val="1200"/>
              </a:spcAft>
              <a:buFont typeface="+mj-lt"/>
              <a:buAutoNum type="arabicPeriod"/>
              <a:defRPr sz="1600" b="1" kern="1200">
                <a:solidFill>
                  <a:schemeClr val="tx1"/>
                </a:solidFill>
                <a:latin typeface="+mn-lt"/>
                <a:ea typeface="+mn-ea"/>
                <a:cs typeface="+mn-cs"/>
              </a:defRPr>
            </a:lvl1pPr>
            <a:lvl2pPr marL="631825" indent="-273050" algn="l" defTabSz="914400" rtl="0" eaLnBrk="1" latinLnBrk="0" hangingPunct="1">
              <a:lnSpc>
                <a:spcPct val="100000"/>
              </a:lnSpc>
              <a:spcBef>
                <a:spcPts val="0"/>
              </a:spcBef>
              <a:spcAft>
                <a:spcPts val="1200"/>
              </a:spcAft>
              <a:buFont typeface="+mj-lt"/>
              <a:buAutoNum type="alphaLcParen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800" dirty="0"/>
          </a:p>
        </p:txBody>
      </p:sp>
    </p:spTree>
    <p:extLst>
      <p:ext uri="{BB962C8B-B14F-4D97-AF65-F5344CB8AC3E}">
        <p14:creationId xmlns:p14="http://schemas.microsoft.com/office/powerpoint/2010/main" val="3654609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20</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chemeClr val="accent1">
                    <a:lumMod val="40000"/>
                    <a:lumOff val="60000"/>
                  </a:schemeClr>
                </a:solidFill>
              </a:rPr>
              <a:t>Mettre en œuvre la ZFE : </a:t>
            </a:r>
            <a:r>
              <a:rPr lang="fr-FR" sz="2000" dirty="0">
                <a:solidFill>
                  <a:schemeClr val="accent1">
                    <a:lumMod val="75000"/>
                  </a:schemeClr>
                </a:solidFill>
              </a:rPr>
              <a:t>déployer les mobilités alternatives à la voiture individuelle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1" y="2341418"/>
            <a:ext cx="5669554" cy="4029044"/>
          </a:xfrm>
        </p:spPr>
        <p:txBody>
          <a:bodyPr>
            <a:noAutofit/>
          </a:bodyPr>
          <a:lstStyle/>
          <a:p>
            <a:r>
              <a:rPr lang="fr-FR" dirty="0"/>
              <a:t>Vise à accompagner techniquement et financièrement des collectivités dans l'élaboration de Plans de Mobilité Simplifiés (PDMS) et Schémas des Mobilités Actives (SDMA)</a:t>
            </a:r>
          </a:p>
          <a:p>
            <a:pPr>
              <a:spcAft>
                <a:spcPts val="0"/>
              </a:spcAft>
            </a:pPr>
            <a:r>
              <a:rPr lang="fr-FR" dirty="0"/>
              <a:t>Aide financière pour le recrutement d’un prestataire de services pour réaliser :</a:t>
            </a:r>
          </a:p>
          <a:p>
            <a:pPr marL="285750" indent="-285750">
              <a:spcAft>
                <a:spcPts val="0"/>
              </a:spcAft>
              <a:buFont typeface="Wingdings" panose="05000000000000000000" pitchFamily="2" charset="2"/>
              <a:buChar char="Ø"/>
            </a:pPr>
            <a:r>
              <a:rPr lang="fr-FR" dirty="0"/>
              <a:t>un PDMS, avec ou sans SDMA</a:t>
            </a:r>
          </a:p>
          <a:p>
            <a:pPr marL="285750" indent="-285750">
              <a:buFont typeface="Wingdings" panose="05000000000000000000" pitchFamily="2" charset="2"/>
              <a:buChar char="Ø"/>
            </a:pPr>
            <a:r>
              <a:rPr lang="fr-FR" dirty="0"/>
              <a:t>un SDMA dans la mesure où un PDMS est déjà réalisé</a:t>
            </a:r>
          </a:p>
          <a:p>
            <a:r>
              <a:rPr lang="fr-FR" dirty="0"/>
              <a:t>Régions éligibles et détails via </a:t>
            </a:r>
            <a:r>
              <a:rPr lang="fr-FR" u="sng" dirty="0">
                <a:hlinkClick r:id="rId3"/>
              </a:rPr>
              <a:t>https://agirpourlatransition.ademe.fr/collectivites/aides-financieres/2023/plans-mobilite-simplifies-schemas-directeurs-modes-actifs</a:t>
            </a:r>
            <a:endParaRPr lang="fr-FR" u="sng" dirty="0"/>
          </a:p>
          <a:p>
            <a:r>
              <a:rPr lang="fr-FR" b="1" dirty="0"/>
              <a:t>Échéance de dépôt des candidatures</a:t>
            </a:r>
            <a:r>
              <a:rPr lang="fr-FR" dirty="0"/>
              <a:t> : jusqu’au 31/12/2023</a:t>
            </a:r>
            <a:endParaRPr lang="fr-FR" sz="2000"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0" y="1364530"/>
            <a:ext cx="11630803" cy="762285"/>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a:t>Plans de mobilité simplifiés, schémas directeurs des modes actifs</a:t>
            </a:r>
            <a:endParaRPr lang="fr-FR" sz="2800" dirty="0"/>
          </a:p>
        </p:txBody>
      </p:sp>
      <p:pic>
        <p:nvPicPr>
          <p:cNvPr id="3" name="Image 2">
            <a:extLst>
              <a:ext uri="{FF2B5EF4-FFF2-40B4-BE49-F238E27FC236}">
                <a16:creationId xmlns:a16="http://schemas.microsoft.com/office/drawing/2014/main" id="{A789BE4A-6746-CC24-8826-C1CC4E2544A6}"/>
              </a:ext>
            </a:extLst>
          </p:cNvPr>
          <p:cNvPicPr>
            <a:picLocks noChangeAspect="1"/>
          </p:cNvPicPr>
          <p:nvPr/>
        </p:nvPicPr>
        <p:blipFill>
          <a:blip r:embed="rId4"/>
          <a:stretch>
            <a:fillRect/>
          </a:stretch>
        </p:blipFill>
        <p:spPr>
          <a:xfrm>
            <a:off x="6241846" y="2400490"/>
            <a:ext cx="5669554" cy="3650482"/>
          </a:xfrm>
          <a:prstGeom prst="rect">
            <a:avLst/>
          </a:prstGeom>
          <a:ln w="15875">
            <a:solidFill>
              <a:schemeClr val="accent1"/>
            </a:solidFill>
          </a:ln>
        </p:spPr>
      </p:pic>
    </p:spTree>
    <p:extLst>
      <p:ext uri="{BB962C8B-B14F-4D97-AF65-F5344CB8AC3E}">
        <p14:creationId xmlns:p14="http://schemas.microsoft.com/office/powerpoint/2010/main" val="89933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839276" y="5055389"/>
            <a:ext cx="1329927" cy="1151113"/>
          </a:xfrm>
          <a:prstGeom prst="rect">
            <a:avLst/>
          </a:prstGeom>
        </p:spPr>
      </p:pic>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21</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chemeClr val="accent1">
                    <a:lumMod val="40000"/>
                    <a:lumOff val="60000"/>
                  </a:schemeClr>
                </a:solidFill>
              </a:rPr>
              <a:t>Mettre en œuvre la ZFE : </a:t>
            </a:r>
            <a:r>
              <a:rPr lang="fr-FR" sz="2000" dirty="0">
                <a:solidFill>
                  <a:schemeClr val="accent1">
                    <a:lumMod val="75000"/>
                  </a:schemeClr>
                </a:solidFill>
              </a:rPr>
              <a:t>déployer les mobilités alternatives à la voiture individuelle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1" y="2341418"/>
            <a:ext cx="11409298" cy="3650481"/>
          </a:xfrm>
        </p:spPr>
        <p:txBody>
          <a:bodyPr>
            <a:noAutofit/>
          </a:bodyPr>
          <a:lstStyle/>
          <a:p>
            <a:pPr marL="285750" indent="-285750">
              <a:buFont typeface="Arial" panose="020B0604020202020204" pitchFamily="34" charset="0"/>
              <a:buChar char="•"/>
            </a:pPr>
            <a:r>
              <a:rPr lang="fr-FR" sz="1800" b="1" dirty="0"/>
              <a:t>AVELO 3 : </a:t>
            </a:r>
            <a:r>
              <a:rPr lang="fr-FR" sz="1800" dirty="0"/>
              <a:t>accompagner les collectivités lauréates vers la planification stratégique des aménagements (schéma directeur cyclable), l’expérimentation de services vélo innovant et le développement d’une ingénierie territoriale (chargés de missions vélo, campagnes de communication).</a:t>
            </a:r>
            <a:r>
              <a:rPr lang="fr-FR" sz="1800" b="1" dirty="0"/>
              <a:t/>
            </a:r>
            <a:br>
              <a:rPr lang="fr-FR" sz="1800" b="1" dirty="0"/>
            </a:br>
            <a:r>
              <a:rPr lang="fr-FR" sz="1800" u="sng" dirty="0">
                <a:hlinkClick r:id="rId4"/>
              </a:rPr>
              <a:t>https://agirpourlatransition.ademe.fr/collectivites/aides-financieres/20230731/avelo-3-1r-releve</a:t>
            </a:r>
            <a:r>
              <a:rPr lang="fr-FR" sz="1800" dirty="0"/>
              <a:t>   </a:t>
            </a:r>
            <a:endParaRPr lang="fr-FR" sz="1800" b="1" dirty="0"/>
          </a:p>
          <a:p>
            <a:r>
              <a:rPr lang="fr-FR" sz="1800" dirty="0"/>
              <a:t>	--&gt; Échéance de dépôt des projets : jusqu’au 15/01/2024 17h00</a:t>
            </a:r>
          </a:p>
          <a:p>
            <a:endParaRPr lang="fr-FR" sz="1800" dirty="0"/>
          </a:p>
          <a:p>
            <a:pPr marL="285750" indent="-285750">
              <a:buFont typeface="Arial" panose="020B0604020202020204" pitchFamily="34" charset="0"/>
              <a:buChar char="•"/>
            </a:pPr>
            <a:r>
              <a:rPr lang="fr-FR" sz="1800" b="1" dirty="0"/>
              <a:t>Objectif employeur pro-vélo </a:t>
            </a:r>
            <a:r>
              <a:rPr lang="fr-FR" sz="1800" dirty="0"/>
              <a:t>: acculturation des employeurs publics et privés à la mobilité vélo, en visant l’accompagnement vers des actions de promotion auprès des salariés et l’obtention du label « Employeur Pro-vélo ». </a:t>
            </a:r>
            <a:br>
              <a:rPr lang="fr-FR" sz="1800" dirty="0"/>
            </a:br>
            <a:r>
              <a:rPr lang="fr-FR" sz="1800" u="sng" dirty="0">
                <a:hlinkClick r:id="rId5"/>
              </a:rPr>
              <a:t>https://employeurprovelo.fr/</a:t>
            </a:r>
            <a:endParaRPr lang="fr-FR" sz="1800" u="sng" dirty="0"/>
          </a:p>
          <a:p>
            <a:pPr marL="285750" indent="-285750">
              <a:buFont typeface="Arial" panose="020B0604020202020204" pitchFamily="34" charset="0"/>
              <a:buChar char="•"/>
            </a:pPr>
            <a:endParaRPr lang="fr-FR" sz="1800" u="sng"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1" y="1364530"/>
            <a:ext cx="9863688"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sz="2800" dirty="0"/>
              <a:t>Programmes CEE </a:t>
            </a:r>
          </a:p>
        </p:txBody>
      </p:sp>
    </p:spTree>
    <p:extLst>
      <p:ext uri="{BB962C8B-B14F-4D97-AF65-F5344CB8AC3E}">
        <p14:creationId xmlns:p14="http://schemas.microsoft.com/office/powerpoint/2010/main" val="4221197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22</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chemeClr val="accent1">
                    <a:lumMod val="40000"/>
                    <a:lumOff val="60000"/>
                  </a:schemeClr>
                </a:solidFill>
              </a:rPr>
              <a:t>Mettre en œuvre la ZFE : </a:t>
            </a:r>
            <a:r>
              <a:rPr lang="fr-FR" sz="2000" dirty="0">
                <a:solidFill>
                  <a:schemeClr val="accent1">
                    <a:lumMod val="75000"/>
                  </a:schemeClr>
                </a:solidFill>
              </a:rPr>
              <a:t>déployer les mobilités alternatives à la voiture individuelle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1" y="2341418"/>
            <a:ext cx="11409298" cy="3650481"/>
          </a:xfrm>
        </p:spPr>
        <p:txBody>
          <a:bodyPr>
            <a:noAutofit/>
          </a:bodyPr>
          <a:lstStyle/>
          <a:p>
            <a:endParaRPr lang="fr-FR" sz="500" dirty="0"/>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endParaRPr lang="fr-FR" dirty="0"/>
          </a:p>
          <a:p>
            <a:pPr marL="342900" indent="-342900">
              <a:buFont typeface="Arial" panose="020B0604020202020204" pitchFamily="34" charset="0"/>
              <a:buChar char="•"/>
            </a:pPr>
            <a:endParaRPr lang="fr-FR" sz="2000"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1" y="1364530"/>
            <a:ext cx="9863688"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sz="2800" dirty="0"/>
              <a:t>Programmes CEE </a:t>
            </a:r>
          </a:p>
        </p:txBody>
      </p:sp>
      <p:sp>
        <p:nvSpPr>
          <p:cNvPr id="9" name="Espace réservé du contenu 12">
            <a:extLst>
              <a:ext uri="{FF2B5EF4-FFF2-40B4-BE49-F238E27FC236}">
                <a16:creationId xmlns:a16="http://schemas.microsoft.com/office/drawing/2014/main" id="{35D91346-B015-4FF9-9139-9DB216F30E47}"/>
              </a:ext>
            </a:extLst>
          </p:cNvPr>
          <p:cNvSpPr txBox="1">
            <a:spLocks/>
          </p:cNvSpPr>
          <p:nvPr/>
        </p:nvSpPr>
        <p:spPr>
          <a:xfrm>
            <a:off x="553941" y="2493818"/>
            <a:ext cx="11409298" cy="365048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200"/>
              </a:spcAft>
              <a:buFont typeface="+mj-lt"/>
              <a:buNone/>
              <a:defRPr sz="1600" b="0" kern="1200">
                <a:solidFill>
                  <a:schemeClr val="tx1"/>
                </a:solidFill>
                <a:latin typeface="+mn-lt"/>
                <a:ea typeface="+mn-ea"/>
                <a:cs typeface="+mn-cs"/>
              </a:defRPr>
            </a:lvl1pPr>
            <a:lvl2pPr marL="358775" indent="0" algn="l" defTabSz="914400" rtl="0" eaLnBrk="1" latinLnBrk="0" hangingPunct="1">
              <a:lnSpc>
                <a:spcPct val="100000"/>
              </a:lnSpc>
              <a:spcBef>
                <a:spcPts val="0"/>
              </a:spcBef>
              <a:spcAft>
                <a:spcPts val="1200"/>
              </a:spcAft>
              <a:buFont typeface="+mj-lt"/>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fr-FR" sz="600" u="sng" dirty="0"/>
          </a:p>
          <a:p>
            <a:pPr marL="285750" indent="-285750">
              <a:buFont typeface="Arial" panose="020B0604020202020204" pitchFamily="34" charset="0"/>
              <a:buChar char="•"/>
            </a:pPr>
            <a:r>
              <a:rPr lang="fr-FR" sz="1800" b="1" dirty="0"/>
              <a:t>Alvéole + </a:t>
            </a:r>
            <a:r>
              <a:rPr lang="fr-FR" sz="1800" dirty="0"/>
              <a:t>: stationnements sécurisés (incluant la voie publique), l’accompagnement (vélo-école) et la réparation de vélo</a:t>
            </a:r>
            <a:r>
              <a:rPr lang="fr-FR" sz="1800" b="1" dirty="0"/>
              <a:t> </a:t>
            </a:r>
            <a:r>
              <a:rPr lang="fr-FR" sz="1800" dirty="0">
                <a:hlinkClick r:id="rId3"/>
              </a:rPr>
              <a:t>https://alveoleplus.fr/programme</a:t>
            </a:r>
            <a:endParaRPr lang="fr-FR" sz="1800" dirty="0"/>
          </a:p>
          <a:p>
            <a:pPr marL="285750" indent="-285750">
              <a:buFont typeface="Arial" panose="020B0604020202020204" pitchFamily="34" charset="0"/>
              <a:buChar char="•"/>
            </a:pPr>
            <a:endParaRPr lang="fr-FR" dirty="0"/>
          </a:p>
          <a:p>
            <a:endParaRPr lang="fr-FR" dirty="0"/>
          </a:p>
          <a:p>
            <a:pPr marL="285750" indent="-285750">
              <a:buFont typeface="Arial" panose="020B0604020202020204" pitchFamily="34" charset="0"/>
              <a:buChar char="•"/>
            </a:pPr>
            <a:r>
              <a:rPr lang="fr-FR" sz="1800" b="1" dirty="0"/>
              <a:t>Mon vélo de A à Z </a:t>
            </a:r>
            <a:r>
              <a:rPr lang="fr-FR" sz="1800" dirty="0"/>
              <a:t>: accompagnement à l'usage du vélo pour les personnes en situation de précarité énergétique</a:t>
            </a:r>
            <a:br>
              <a:rPr lang="fr-FR" sz="1800" dirty="0"/>
            </a:br>
            <a:r>
              <a:rPr lang="fr-FR" sz="1800" dirty="0">
                <a:hlinkClick r:id="rId4"/>
              </a:rPr>
              <a:t>https://www.fub.fr/mon-velo-de-a-a-z</a:t>
            </a:r>
            <a:endParaRPr lang="fr-FR" sz="1800" dirty="0"/>
          </a:p>
          <a:p>
            <a:endParaRPr lang="fr-FR" dirty="0"/>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endParaRPr lang="fr-FR" dirty="0"/>
          </a:p>
          <a:p>
            <a:pPr marL="342900" indent="-342900">
              <a:buFont typeface="Arial" panose="020B0604020202020204" pitchFamily="34" charset="0"/>
              <a:buChar char="•"/>
            </a:pPr>
            <a:endParaRPr lang="fr-FR" sz="2000" dirty="0"/>
          </a:p>
        </p:txBody>
      </p:sp>
      <p:pic>
        <p:nvPicPr>
          <p:cNvPr id="12" name="Image 11"/>
          <p:cNvPicPr>
            <a:picLocks noChangeAspect="1"/>
          </p:cNvPicPr>
          <p:nvPr/>
        </p:nvPicPr>
        <p:blipFill>
          <a:blip r:embed="rId5"/>
          <a:stretch>
            <a:fillRect/>
          </a:stretch>
        </p:blipFill>
        <p:spPr>
          <a:xfrm>
            <a:off x="8937140" y="3246340"/>
            <a:ext cx="2853317" cy="813042"/>
          </a:xfrm>
          <a:prstGeom prst="rect">
            <a:avLst/>
          </a:prstGeom>
        </p:spPr>
      </p:pic>
      <p:pic>
        <p:nvPicPr>
          <p:cNvPr id="4" name="Image 3"/>
          <p:cNvPicPr>
            <a:picLocks noChangeAspect="1"/>
          </p:cNvPicPr>
          <p:nvPr/>
        </p:nvPicPr>
        <p:blipFill>
          <a:blip r:embed="rId6"/>
          <a:stretch>
            <a:fillRect/>
          </a:stretch>
        </p:blipFill>
        <p:spPr>
          <a:xfrm>
            <a:off x="5807241" y="4965512"/>
            <a:ext cx="1677266" cy="1026387"/>
          </a:xfrm>
          <a:prstGeom prst="rect">
            <a:avLst/>
          </a:prstGeom>
        </p:spPr>
      </p:pic>
    </p:spTree>
    <p:extLst>
      <p:ext uri="{BB962C8B-B14F-4D97-AF65-F5344CB8AC3E}">
        <p14:creationId xmlns:p14="http://schemas.microsoft.com/office/powerpoint/2010/main" val="2073037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23</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chemeClr val="accent1">
                    <a:lumMod val="40000"/>
                    <a:lumOff val="60000"/>
                  </a:schemeClr>
                </a:solidFill>
              </a:rPr>
              <a:t>Mettre en œuvre la ZFE : </a:t>
            </a:r>
            <a:r>
              <a:rPr lang="fr-FR" sz="2000" dirty="0">
                <a:solidFill>
                  <a:schemeClr val="accent1">
                    <a:lumMod val="75000"/>
                  </a:schemeClr>
                </a:solidFill>
              </a:rPr>
              <a:t>déployer les mobilités alternatives à la voiture individuelle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1" y="1364530"/>
            <a:ext cx="9863688"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sz="2800" dirty="0"/>
              <a:t>Plan covoiturage du quotidien (2023-2027)</a:t>
            </a:r>
          </a:p>
        </p:txBody>
      </p:sp>
      <p:sp>
        <p:nvSpPr>
          <p:cNvPr id="9" name="Espace réservé du contenu 2"/>
          <p:cNvSpPr>
            <a:spLocks noGrp="1"/>
          </p:cNvSpPr>
          <p:nvPr>
            <p:ph idx="4294967295"/>
          </p:nvPr>
        </p:nvSpPr>
        <p:spPr>
          <a:xfrm>
            <a:off x="401541" y="1756816"/>
            <a:ext cx="11617291" cy="5157245"/>
          </a:xfrm>
          <a:prstGeom prst="rect">
            <a:avLst/>
          </a:prstGeom>
        </p:spPr>
        <p:txBody>
          <a:bodyPr/>
          <a:lstStyle/>
          <a:p>
            <a:endParaRPr lang="fr-FR" sz="1467" b="1" dirty="0">
              <a:solidFill>
                <a:schemeClr val="tx1"/>
              </a:solidFill>
            </a:endParaRPr>
          </a:p>
          <a:p>
            <a:pPr marL="0" indent="0">
              <a:buNone/>
            </a:pPr>
            <a:endParaRPr lang="fr-FR" sz="300" b="1" dirty="0">
              <a:solidFill>
                <a:srgbClr val="1A2E36"/>
              </a:solidFill>
            </a:endParaRPr>
          </a:p>
          <a:p>
            <a:pPr marL="0" indent="0">
              <a:buNone/>
            </a:pPr>
            <a:endParaRPr lang="fr-FR" sz="1800" b="1" dirty="0">
              <a:solidFill>
                <a:srgbClr val="1A2E36"/>
              </a:solidFill>
            </a:endParaRPr>
          </a:p>
          <a:p>
            <a:pPr marL="0" indent="0">
              <a:buNone/>
            </a:pPr>
            <a:r>
              <a:rPr lang="fr-FR" sz="1800" b="1" dirty="0">
                <a:solidFill>
                  <a:srgbClr val="1A2E36"/>
                </a:solidFill>
              </a:rPr>
              <a:t>3 mesures principales : </a:t>
            </a:r>
          </a:p>
          <a:p>
            <a:pPr marL="0" indent="0">
              <a:buNone/>
            </a:pPr>
            <a:endParaRPr lang="fr-FR" sz="1800" b="1" dirty="0">
              <a:solidFill>
                <a:srgbClr val="4A86E8"/>
              </a:solidFill>
              <a:latin typeface="Fira Sans"/>
            </a:endParaRPr>
          </a:p>
        </p:txBody>
      </p:sp>
      <p:pic>
        <p:nvPicPr>
          <p:cNvPr id="13" name="Image 12"/>
          <p:cNvPicPr>
            <a:picLocks noChangeAspect="1"/>
          </p:cNvPicPr>
          <p:nvPr/>
        </p:nvPicPr>
        <p:blipFill rotWithShape="1">
          <a:blip r:embed="rId3"/>
          <a:srcRect r="15383" b="53226"/>
          <a:stretch/>
        </p:blipFill>
        <p:spPr>
          <a:xfrm>
            <a:off x="635767" y="3176437"/>
            <a:ext cx="6657918" cy="884828"/>
          </a:xfrm>
          <a:prstGeom prst="rect">
            <a:avLst/>
          </a:prstGeom>
        </p:spPr>
      </p:pic>
      <p:pic>
        <p:nvPicPr>
          <p:cNvPr id="14" name="Image 13"/>
          <p:cNvPicPr>
            <a:picLocks noChangeAspect="1"/>
          </p:cNvPicPr>
          <p:nvPr/>
        </p:nvPicPr>
        <p:blipFill rotWithShape="1">
          <a:blip r:embed="rId4"/>
          <a:srcRect r="15045" b="39819"/>
          <a:stretch/>
        </p:blipFill>
        <p:spPr>
          <a:xfrm>
            <a:off x="635766" y="3913476"/>
            <a:ext cx="6356703" cy="1058863"/>
          </a:xfrm>
          <a:prstGeom prst="rect">
            <a:avLst/>
          </a:prstGeom>
        </p:spPr>
      </p:pic>
      <p:pic>
        <p:nvPicPr>
          <p:cNvPr id="15" name="Image 14"/>
          <p:cNvPicPr>
            <a:picLocks noChangeAspect="1"/>
          </p:cNvPicPr>
          <p:nvPr/>
        </p:nvPicPr>
        <p:blipFill rotWithShape="1">
          <a:blip r:embed="rId5"/>
          <a:srcRect r="12587" b="55409"/>
          <a:stretch/>
        </p:blipFill>
        <p:spPr>
          <a:xfrm>
            <a:off x="635766" y="4760562"/>
            <a:ext cx="6453523" cy="808728"/>
          </a:xfrm>
          <a:prstGeom prst="rect">
            <a:avLst/>
          </a:prstGeom>
        </p:spPr>
      </p:pic>
      <p:sp>
        <p:nvSpPr>
          <p:cNvPr id="17" name="Rectangle 16"/>
          <p:cNvSpPr/>
          <p:nvPr/>
        </p:nvSpPr>
        <p:spPr>
          <a:xfrm>
            <a:off x="7293685" y="3780879"/>
            <a:ext cx="3706808" cy="2092881"/>
          </a:xfrm>
          <a:prstGeom prst="rect">
            <a:avLst/>
          </a:prstGeom>
        </p:spPr>
        <p:txBody>
          <a:bodyPr wrap="square">
            <a:spAutoFit/>
          </a:bodyPr>
          <a:lstStyle/>
          <a:p>
            <a:endParaRPr lang="fr-FR" sz="4400" b="1" dirty="0">
              <a:solidFill>
                <a:srgbClr val="008D7E"/>
              </a:solidFill>
              <a:latin typeface="Roboto" pitchFamily="2" charset="0"/>
              <a:ea typeface="Roboto" pitchFamily="2" charset="0"/>
            </a:endParaRPr>
          </a:p>
          <a:p>
            <a:r>
              <a:rPr lang="fr-FR" sz="4400" b="1" dirty="0">
                <a:solidFill>
                  <a:srgbClr val="008D7E"/>
                </a:solidFill>
                <a:latin typeface="Roboto" pitchFamily="2" charset="0"/>
                <a:ea typeface="Roboto" pitchFamily="2" charset="0"/>
              </a:rPr>
              <a:t>3 millions </a:t>
            </a:r>
          </a:p>
          <a:p>
            <a:r>
              <a:rPr lang="fr-FR" sz="1400" b="1" dirty="0">
                <a:solidFill>
                  <a:srgbClr val="1D3139"/>
                </a:solidFill>
                <a:latin typeface="Roboto" pitchFamily="2" charset="0"/>
                <a:ea typeface="Roboto" pitchFamily="2" charset="0"/>
              </a:rPr>
              <a:t>OBJECTIF DE TRAJETS COVOITURES PAR JOUR EN 2027 </a:t>
            </a:r>
          </a:p>
          <a:p>
            <a:r>
              <a:rPr lang="fr-FR" sz="1400" b="1" dirty="0">
                <a:solidFill>
                  <a:srgbClr val="1D3139"/>
                </a:solidFill>
                <a:latin typeface="Roboto" pitchFamily="2" charset="0"/>
                <a:ea typeface="Roboto" pitchFamily="2" charset="0"/>
              </a:rPr>
              <a:t>(contre 900 000 en 2022)</a:t>
            </a:r>
          </a:p>
        </p:txBody>
      </p:sp>
      <p:pic>
        <p:nvPicPr>
          <p:cNvPr id="18" name="Image 17"/>
          <p:cNvPicPr>
            <a:picLocks noChangeAspect="1"/>
          </p:cNvPicPr>
          <p:nvPr/>
        </p:nvPicPr>
        <p:blipFill>
          <a:blip r:embed="rId6"/>
          <a:stretch>
            <a:fillRect/>
          </a:stretch>
        </p:blipFill>
        <p:spPr>
          <a:xfrm>
            <a:off x="7293685" y="2301881"/>
            <a:ext cx="3423654" cy="2114127"/>
          </a:xfrm>
          <a:prstGeom prst="rect">
            <a:avLst/>
          </a:prstGeom>
        </p:spPr>
      </p:pic>
    </p:spTree>
    <p:extLst>
      <p:ext uri="{BB962C8B-B14F-4D97-AF65-F5344CB8AC3E}">
        <p14:creationId xmlns:p14="http://schemas.microsoft.com/office/powerpoint/2010/main" val="95939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24</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chemeClr val="accent1">
                    <a:lumMod val="40000"/>
                    <a:lumOff val="60000"/>
                  </a:schemeClr>
                </a:solidFill>
              </a:rPr>
              <a:t>Mettre en œuvre la ZFE : </a:t>
            </a:r>
            <a:r>
              <a:rPr lang="fr-FR" sz="2000" dirty="0">
                <a:solidFill>
                  <a:schemeClr val="accent1">
                    <a:lumMod val="75000"/>
                  </a:schemeClr>
                </a:solidFill>
              </a:rPr>
              <a:t>déployer les mobilités alternatives à la voiture individuelle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1" y="2341418"/>
            <a:ext cx="10432714" cy="3650481"/>
          </a:xfrm>
        </p:spPr>
        <p:txBody>
          <a:bodyPr>
            <a:noAutofit/>
          </a:bodyPr>
          <a:lstStyle/>
          <a:p>
            <a:pPr marL="285750" indent="-285750">
              <a:buFont typeface="Arial" panose="020B0604020202020204" pitchFamily="34" charset="0"/>
              <a:buChar char="•"/>
            </a:pPr>
            <a:endParaRPr lang="fr-FR" sz="1800" dirty="0"/>
          </a:p>
          <a:p>
            <a:pPr marL="285750" indent="-285750">
              <a:buFont typeface="Arial" panose="020B0604020202020204" pitchFamily="34" charset="0"/>
              <a:buChar char="•"/>
            </a:pPr>
            <a:r>
              <a:rPr lang="fr-FR" sz="1800" dirty="0"/>
              <a:t>Opération n° TRA-SE-112 : </a:t>
            </a:r>
            <a:r>
              <a:rPr lang="fr-FR" sz="1800" b="1" dirty="0"/>
              <a:t>Abonnement à un service d’autopartage en boucle </a:t>
            </a:r>
            <a:r>
              <a:rPr lang="fr-FR" sz="1800" dirty="0"/>
              <a:t>(Flottes de véhicules de catégories M1, L6E, L7E et N1)</a:t>
            </a:r>
            <a:br>
              <a:rPr lang="fr-FR" sz="1800" dirty="0"/>
            </a:br>
            <a:r>
              <a:rPr lang="fr-FR" sz="1800" dirty="0">
                <a:hlinkClick r:id="rId3"/>
              </a:rPr>
              <a:t>https://www.ecologie.gouv.fr/sites/default/files/TRA-SE-112%20v%20A15-1.pdf</a:t>
            </a:r>
            <a:endParaRPr lang="fr-FR" sz="1800" dirty="0"/>
          </a:p>
          <a:p>
            <a:pPr marL="285750" indent="-285750">
              <a:buFont typeface="Arial" panose="020B0604020202020204" pitchFamily="34" charset="0"/>
              <a:buChar char="•"/>
            </a:pPr>
            <a:endParaRPr lang="fr-FR" sz="1800" b="1" dirty="0"/>
          </a:p>
          <a:p>
            <a:pPr marL="285750" indent="-285750">
              <a:buFont typeface="Arial" panose="020B0604020202020204" pitchFamily="34" charset="0"/>
              <a:buChar char="•"/>
            </a:pPr>
            <a:r>
              <a:rPr lang="fr-FR" sz="1800" dirty="0"/>
              <a:t>Opération n° TRA-SE-115 </a:t>
            </a:r>
            <a:r>
              <a:rPr lang="fr-FR" sz="1800" b="1" dirty="0"/>
              <a:t>: Réalisation de trajets de covoiturage de courte distance organisés par un opérateur de covoiturage.</a:t>
            </a:r>
            <a:br>
              <a:rPr lang="fr-FR" sz="1800" b="1" dirty="0"/>
            </a:br>
            <a:r>
              <a:rPr lang="fr-FR" sz="1800" dirty="0">
                <a:hlinkClick r:id="rId4"/>
              </a:rPr>
              <a:t>https://www.ecologie.gouv.fr/sites/default/files/TRA-SE-115.pdf</a:t>
            </a:r>
            <a:endParaRPr lang="fr-FR" sz="1800" dirty="0"/>
          </a:p>
          <a:p>
            <a:pPr marL="285750" indent="-285750">
              <a:buFont typeface="Arial" panose="020B0604020202020204" pitchFamily="34" charset="0"/>
              <a:buChar char="•"/>
            </a:pPr>
            <a:endParaRPr lang="fr-FR" sz="1800" b="1" dirty="0"/>
          </a:p>
          <a:p>
            <a:endParaRPr lang="fr-FR" b="1" dirty="0">
              <a:solidFill>
                <a:srgbClr val="FF0000"/>
              </a:solidFill>
            </a:endParaRPr>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1" y="1364530"/>
            <a:ext cx="9863688"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sz="2800" dirty="0"/>
              <a:t>Opérations standardisées CEE</a:t>
            </a:r>
          </a:p>
        </p:txBody>
      </p:sp>
    </p:spTree>
    <p:extLst>
      <p:ext uri="{BB962C8B-B14F-4D97-AF65-F5344CB8AC3E}">
        <p14:creationId xmlns:p14="http://schemas.microsoft.com/office/powerpoint/2010/main" val="711879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748ED4-67BB-8573-F1AE-EFC3D3D8D8F9}"/>
              </a:ext>
            </a:extLst>
          </p:cNvPr>
          <p:cNvSpPr>
            <a:spLocks noGrp="1"/>
          </p:cNvSpPr>
          <p:nvPr>
            <p:ph type="title"/>
          </p:nvPr>
        </p:nvSpPr>
        <p:spPr>
          <a:xfrm>
            <a:off x="395591" y="2660074"/>
            <a:ext cx="11388916" cy="1445924"/>
          </a:xfrm>
        </p:spPr>
        <p:txBody>
          <a:bodyPr/>
          <a:lstStyle/>
          <a:p>
            <a:pPr algn="ctr"/>
            <a:r>
              <a:rPr lang="fr-FR" dirty="0"/>
              <a:t>Quelles aides financières </a:t>
            </a:r>
            <a:br>
              <a:rPr lang="fr-FR" dirty="0"/>
            </a:br>
            <a:r>
              <a:rPr lang="fr-FR" dirty="0"/>
              <a:t>pour mettre en œuvre la ZFE ?</a:t>
            </a:r>
            <a:br>
              <a:rPr lang="fr-FR" dirty="0"/>
            </a:br>
            <a:r>
              <a:rPr lang="fr-FR" dirty="0"/>
              <a:t/>
            </a:r>
            <a:br>
              <a:rPr lang="fr-FR" dirty="0"/>
            </a:br>
            <a:r>
              <a:rPr lang="fr-FR" dirty="0">
                <a:solidFill>
                  <a:schemeClr val="accent2">
                    <a:lumMod val="60000"/>
                    <a:lumOff val="40000"/>
                  </a:schemeClr>
                </a:solidFill>
              </a:rPr>
              <a:t>Déployer la logistique urbaine durable</a:t>
            </a:r>
          </a:p>
        </p:txBody>
      </p:sp>
      <p:sp>
        <p:nvSpPr>
          <p:cNvPr id="8" name="Espace réservé du contenu 12">
            <a:extLst>
              <a:ext uri="{FF2B5EF4-FFF2-40B4-BE49-F238E27FC236}">
                <a16:creationId xmlns:a16="http://schemas.microsoft.com/office/drawing/2014/main" id="{35D91346-B015-4FF9-9139-9DB216F30E47}"/>
              </a:ext>
            </a:extLst>
          </p:cNvPr>
          <p:cNvSpPr txBox="1">
            <a:spLocks/>
          </p:cNvSpPr>
          <p:nvPr/>
        </p:nvSpPr>
        <p:spPr>
          <a:xfrm>
            <a:off x="395591" y="1921454"/>
            <a:ext cx="11388916" cy="3422568"/>
          </a:xfrm>
          <a:prstGeom prst="rect">
            <a:avLst/>
          </a:prstGeom>
        </p:spPr>
        <p:txBody>
          <a:bodyPr vert="horz" lIns="91440" tIns="45720" rIns="91440" bIns="45720" rtlCol="0">
            <a:noAutofit/>
          </a:bodyPr>
          <a:lstStyle>
            <a:lvl1pPr marL="358775" indent="-358775" algn="l" defTabSz="914400" rtl="0" eaLnBrk="1" latinLnBrk="0" hangingPunct="1">
              <a:lnSpc>
                <a:spcPct val="100000"/>
              </a:lnSpc>
              <a:spcBef>
                <a:spcPts val="0"/>
              </a:spcBef>
              <a:spcAft>
                <a:spcPts val="1200"/>
              </a:spcAft>
              <a:buFont typeface="+mj-lt"/>
              <a:buAutoNum type="arabicPeriod"/>
              <a:defRPr sz="1600" b="1" kern="1200">
                <a:solidFill>
                  <a:schemeClr val="tx1"/>
                </a:solidFill>
                <a:latin typeface="+mn-lt"/>
                <a:ea typeface="+mn-ea"/>
                <a:cs typeface="+mn-cs"/>
              </a:defRPr>
            </a:lvl1pPr>
            <a:lvl2pPr marL="631825" indent="-273050" algn="l" defTabSz="914400" rtl="0" eaLnBrk="1" latinLnBrk="0" hangingPunct="1">
              <a:lnSpc>
                <a:spcPct val="100000"/>
              </a:lnSpc>
              <a:spcBef>
                <a:spcPts val="0"/>
              </a:spcBef>
              <a:spcAft>
                <a:spcPts val="1200"/>
              </a:spcAft>
              <a:buFont typeface="+mj-lt"/>
              <a:buAutoNum type="alphaLcParen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800" dirty="0"/>
          </a:p>
        </p:txBody>
      </p:sp>
    </p:spTree>
    <p:extLst>
      <p:ext uri="{BB962C8B-B14F-4D97-AF65-F5344CB8AC3E}">
        <p14:creationId xmlns:p14="http://schemas.microsoft.com/office/powerpoint/2010/main" val="2189611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26</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chemeClr val="accent1">
                    <a:lumMod val="40000"/>
                    <a:lumOff val="60000"/>
                  </a:schemeClr>
                </a:solidFill>
              </a:rPr>
              <a:t>Mettre en œuvre la ZFE : </a:t>
            </a:r>
            <a:r>
              <a:rPr lang="fr-FR" sz="2000" dirty="0">
                <a:solidFill>
                  <a:schemeClr val="accent1">
                    <a:lumMod val="75000"/>
                  </a:schemeClr>
                </a:solidFill>
              </a:rPr>
              <a:t>déployer la logistique urbaine durable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0" y="1364530"/>
            <a:ext cx="22991027"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sz="2800" dirty="0"/>
              <a:t>Le fonds vert </a:t>
            </a:r>
            <a:endParaRPr lang="fr-FR" sz="3600" dirty="0"/>
          </a:p>
        </p:txBody>
      </p:sp>
      <p:sp>
        <p:nvSpPr>
          <p:cNvPr id="15"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1" y="2682294"/>
            <a:ext cx="11388916" cy="3650481"/>
          </a:xfrm>
        </p:spPr>
        <p:txBody>
          <a:bodyPr>
            <a:noAutofit/>
          </a:bodyPr>
          <a:lstStyle/>
          <a:p>
            <a:r>
              <a:rPr lang="fr-FR" sz="1800" b="1" dirty="0"/>
              <a:t>Mesure « Accompagner le déploiement des ZFE » </a:t>
            </a:r>
            <a:br>
              <a:rPr lang="fr-FR" sz="1800" b="1" dirty="0"/>
            </a:br>
            <a:r>
              <a:rPr lang="fr-FR" sz="1800" dirty="0">
                <a:solidFill>
                  <a:srgbClr val="FF0000"/>
                </a:solidFill>
                <a:hlinkClick r:id="rId3"/>
              </a:rPr>
              <a:t>https://aides-territoires.beta.gouv.fr/aides/4420-accompagner-le-deploiement-des-zones-a-faible/</a:t>
            </a:r>
            <a:endParaRPr lang="fr-FR" sz="1800" dirty="0">
              <a:solidFill>
                <a:srgbClr val="FF0000"/>
              </a:solidFill>
            </a:endParaRPr>
          </a:p>
          <a:p>
            <a:r>
              <a:rPr lang="fr-FR" sz="1800" dirty="0"/>
              <a:t>Exemples de projets éligibles :</a:t>
            </a:r>
          </a:p>
          <a:p>
            <a:pPr marL="177800" indent="-177800">
              <a:buFont typeface="Arial" panose="020B0604020202020204" pitchFamily="34" charset="0"/>
              <a:buChar char="•"/>
            </a:pPr>
            <a:r>
              <a:rPr lang="fr-FR" sz="1800" dirty="0"/>
              <a:t>Plan de développement du transport de marchandises à vélo,…</a:t>
            </a:r>
          </a:p>
          <a:p>
            <a:pPr marL="177800" indent="-177800">
              <a:buFont typeface="Arial" panose="020B0604020202020204" pitchFamily="34" charset="0"/>
              <a:buChar char="•"/>
            </a:pPr>
            <a:r>
              <a:rPr lang="fr-FR" sz="1800" dirty="0"/>
              <a:t>Numérisation des arrêtés de circulation et versement de ces arrêtés au sein de la base nationale </a:t>
            </a:r>
            <a:r>
              <a:rPr lang="fr-FR" sz="1800" dirty="0" err="1"/>
              <a:t>DiaLOG</a:t>
            </a:r>
            <a:r>
              <a:rPr lang="fr-FR" sz="1800" dirty="0"/>
              <a:t> </a:t>
            </a:r>
          </a:p>
          <a:p>
            <a:pPr marL="177800" indent="-177800">
              <a:buFont typeface="Arial" panose="020B0604020202020204" pitchFamily="34" charset="0"/>
              <a:buChar char="•"/>
            </a:pPr>
            <a:r>
              <a:rPr lang="fr-FR" sz="1800" dirty="0"/>
              <a:t>Aides à l’utilisation de vélos cargo (aide à la réparation, dispositifs de recharge…)</a:t>
            </a:r>
          </a:p>
          <a:p>
            <a:pPr marL="177800" indent="-177800">
              <a:buFont typeface="Arial" panose="020B0604020202020204" pitchFamily="34" charset="0"/>
              <a:buChar char="•"/>
            </a:pPr>
            <a:r>
              <a:rPr lang="fr-FR" sz="1800" dirty="0"/>
              <a:t>Aménagement de voiries et de stationnement</a:t>
            </a:r>
          </a:p>
          <a:p>
            <a:pPr marL="177800" indent="-177800">
              <a:buFont typeface="Arial" panose="020B0604020202020204" pitchFamily="34" charset="0"/>
              <a:buChar char="•"/>
            </a:pPr>
            <a:r>
              <a:rPr lang="fr-FR" sz="1800" dirty="0"/>
              <a:t>Aménagements de pôles intermodaux, hub logistique</a:t>
            </a:r>
          </a:p>
        </p:txBody>
      </p:sp>
      <p:pic>
        <p:nvPicPr>
          <p:cNvPr id="16" name="Image 15"/>
          <p:cNvPicPr>
            <a:picLocks noChangeAspect="1"/>
          </p:cNvPicPr>
          <p:nvPr/>
        </p:nvPicPr>
        <p:blipFill rotWithShape="1">
          <a:blip r:embed="rId4" cstate="hqprint">
            <a:extLst>
              <a:ext uri="{28A0092B-C50C-407E-A947-70E740481C1C}">
                <a14:useLocalDpi xmlns:a14="http://schemas.microsoft.com/office/drawing/2010/main" val="0"/>
              </a:ext>
            </a:extLst>
          </a:blip>
          <a:srcRect l="1799" t="4172" b="2221"/>
          <a:stretch/>
        </p:blipFill>
        <p:spPr>
          <a:xfrm>
            <a:off x="2989202" y="1529779"/>
            <a:ext cx="1875058" cy="704338"/>
          </a:xfrm>
          <a:prstGeom prst="rect">
            <a:avLst/>
          </a:prstGeom>
        </p:spPr>
      </p:pic>
      <p:pic>
        <p:nvPicPr>
          <p:cNvPr id="17" name="Image 16"/>
          <p:cNvPicPr>
            <a:picLocks noChangeAspect="1"/>
          </p:cNvPicPr>
          <p:nvPr/>
        </p:nvPicPr>
        <p:blipFill rotWithShape="1">
          <a:blip r:embed="rId5">
            <a:extLst>
              <a:ext uri="{28A0092B-C50C-407E-A947-70E740481C1C}">
                <a14:useLocalDpi xmlns:a14="http://schemas.microsoft.com/office/drawing/2010/main" val="0"/>
              </a:ext>
            </a:extLst>
          </a:blip>
          <a:srcRect l="9698"/>
          <a:stretch/>
        </p:blipFill>
        <p:spPr>
          <a:xfrm>
            <a:off x="5095257" y="1282967"/>
            <a:ext cx="1331650" cy="1058451"/>
          </a:xfrm>
          <a:prstGeom prst="rect">
            <a:avLst/>
          </a:prstGeom>
        </p:spPr>
      </p:pic>
    </p:spTree>
    <p:extLst>
      <p:ext uri="{BB962C8B-B14F-4D97-AF65-F5344CB8AC3E}">
        <p14:creationId xmlns:p14="http://schemas.microsoft.com/office/powerpoint/2010/main" val="2640173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27</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chemeClr val="accent1">
                    <a:lumMod val="40000"/>
                    <a:lumOff val="60000"/>
                  </a:schemeClr>
                </a:solidFill>
              </a:rPr>
              <a:t>Mettre en œuvre la ZFE : </a:t>
            </a:r>
            <a:r>
              <a:rPr lang="fr-FR" sz="2000" dirty="0">
                <a:solidFill>
                  <a:schemeClr val="accent1">
                    <a:lumMod val="75000"/>
                  </a:schemeClr>
                </a:solidFill>
              </a:rPr>
              <a:t>déployer la logistique urbaine durable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301790" y="2341418"/>
            <a:ext cx="7169341" cy="3650481"/>
          </a:xfrm>
        </p:spPr>
        <p:txBody>
          <a:bodyPr>
            <a:noAutofit/>
          </a:bodyPr>
          <a:lstStyle/>
          <a:p>
            <a:r>
              <a:rPr lang="fr-FR" dirty="0"/>
              <a:t>a pour objectif de mieux appréhender la pertinence, l’intérêt économique, environnemental et social des nouveaux modèles d'entrepôts et de leurs usages.</a:t>
            </a:r>
          </a:p>
          <a:p>
            <a:r>
              <a:rPr lang="fr-FR" dirty="0"/>
              <a:t>permet de financer des projets portant sur des études appliquées à un projet d’entrepôt spécifique ou sur une analyse méso à l’échelle d’un aménagement ou d’un territoire</a:t>
            </a:r>
          </a:p>
          <a:p>
            <a:pPr>
              <a:spcAft>
                <a:spcPts val="0"/>
              </a:spcAft>
            </a:pPr>
            <a:r>
              <a:rPr lang="fr-FR" dirty="0"/>
              <a:t>Liens utiles :</a:t>
            </a:r>
          </a:p>
          <a:p>
            <a:pPr marL="285750" indent="-285750">
              <a:spcAft>
                <a:spcPts val="0"/>
              </a:spcAft>
              <a:buFont typeface="Arial" panose="020B0604020202020204" pitchFamily="34" charset="0"/>
              <a:buChar char="•"/>
            </a:pPr>
            <a:r>
              <a:rPr lang="fr-FR" dirty="0"/>
              <a:t>Cahier des charges : </a:t>
            </a:r>
            <a:r>
              <a:rPr lang="fr-FR" u="sng" dirty="0">
                <a:hlinkClick r:id="rId3"/>
              </a:rPr>
              <a:t>https://agirpourlatransition.ademe.fr/collectivites/aides-financieres/20230919/appel-a-projets-entrepots-2-edition</a:t>
            </a:r>
            <a:endParaRPr lang="fr-FR" u="sng" dirty="0"/>
          </a:p>
          <a:p>
            <a:pPr marL="285750" indent="-285750">
              <a:buFont typeface="Arial" panose="020B0604020202020204" pitchFamily="34" charset="0"/>
              <a:buChar char="•"/>
            </a:pPr>
            <a:r>
              <a:rPr lang="fr-FR" u="sng" dirty="0"/>
              <a:t>Lauréats de la première édition : </a:t>
            </a:r>
            <a:r>
              <a:rPr lang="fr-FR" u="sng" dirty="0">
                <a:hlinkClick r:id="rId4"/>
              </a:rPr>
              <a:t>https://presse.ademe.fr/2023/09/laureats-de-lappel-a-projets-entrepots-2023.html</a:t>
            </a:r>
            <a:r>
              <a:rPr lang="fr-FR" u="sng" dirty="0"/>
              <a:t> </a:t>
            </a:r>
            <a:endParaRPr lang="fr-FR" dirty="0">
              <a:solidFill>
                <a:srgbClr val="FF0000"/>
              </a:solidFill>
            </a:endParaRPr>
          </a:p>
          <a:p>
            <a:r>
              <a:rPr lang="fr-FR" b="1" dirty="0"/>
              <a:t>Date limite de candidature</a:t>
            </a:r>
            <a:r>
              <a:rPr lang="fr-FR" dirty="0"/>
              <a:t>: 15/12/2023 15h00</a:t>
            </a:r>
            <a:endParaRPr lang="fr-FR" b="1" dirty="0">
              <a:solidFill>
                <a:srgbClr val="FF0000"/>
              </a:solidFill>
            </a:endParaRPr>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218666" y="1364530"/>
            <a:ext cx="9863688"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a:t>Appel à Projets Entrepôts - 2ᵉ édition </a:t>
            </a:r>
            <a:endParaRPr lang="fr-FR" sz="2800" dirty="0"/>
          </a:p>
        </p:txBody>
      </p:sp>
      <p:pic>
        <p:nvPicPr>
          <p:cNvPr id="3" name="Image 2">
            <a:extLst>
              <a:ext uri="{FF2B5EF4-FFF2-40B4-BE49-F238E27FC236}">
                <a16:creationId xmlns:a16="http://schemas.microsoft.com/office/drawing/2014/main" id="{A5A77261-A241-60B1-880C-B6D3F553845C}"/>
              </a:ext>
            </a:extLst>
          </p:cNvPr>
          <p:cNvPicPr>
            <a:picLocks noChangeAspect="1"/>
          </p:cNvPicPr>
          <p:nvPr/>
        </p:nvPicPr>
        <p:blipFill>
          <a:blip r:embed="rId5"/>
          <a:stretch>
            <a:fillRect/>
          </a:stretch>
        </p:blipFill>
        <p:spPr>
          <a:xfrm>
            <a:off x="7644701" y="1635273"/>
            <a:ext cx="4219575" cy="2095500"/>
          </a:xfrm>
          <a:prstGeom prst="rect">
            <a:avLst/>
          </a:prstGeom>
          <a:ln w="15875">
            <a:solidFill>
              <a:schemeClr val="accent1"/>
            </a:solidFill>
          </a:ln>
        </p:spPr>
      </p:pic>
      <p:sp>
        <p:nvSpPr>
          <p:cNvPr id="4" name="Ellipse 3">
            <a:extLst>
              <a:ext uri="{FF2B5EF4-FFF2-40B4-BE49-F238E27FC236}">
                <a16:creationId xmlns:a16="http://schemas.microsoft.com/office/drawing/2014/main" id="{D5FAA41C-619F-7F69-EC84-C5E9AE07AE7C}"/>
              </a:ext>
            </a:extLst>
          </p:cNvPr>
          <p:cNvSpPr/>
          <p:nvPr/>
        </p:nvSpPr>
        <p:spPr>
          <a:xfrm rot="20872997">
            <a:off x="8345978" y="4322618"/>
            <a:ext cx="3258588" cy="1669281"/>
          </a:xfrm>
          <a:prstGeom prst="ellipse">
            <a:avLst/>
          </a:prstGeom>
          <a:noFill/>
          <a:ln>
            <a:solidFill>
              <a:srgbClr val="0048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i="0" dirty="0">
                <a:solidFill>
                  <a:srgbClr val="3F3F3F"/>
                </a:solidFill>
                <a:effectLst/>
                <a:latin typeface="Arial" panose="020B0604020202020204" pitchFamily="34" charset="0"/>
                <a:cs typeface="Arial" panose="020B0604020202020204" pitchFamily="34" charset="0"/>
              </a:rPr>
              <a:t>compétence dans les métiers de la logistique</a:t>
            </a:r>
            <a:r>
              <a:rPr lang="fr-FR" sz="1600" i="0" dirty="0">
                <a:solidFill>
                  <a:srgbClr val="666666"/>
                </a:solidFill>
                <a:effectLst/>
                <a:latin typeface="Arial" panose="020B0604020202020204" pitchFamily="34" charset="0"/>
                <a:cs typeface="Arial" panose="020B0604020202020204" pitchFamily="34" charset="0"/>
              </a:rPr>
              <a:t>, ainsi qu'une </a:t>
            </a:r>
            <a:r>
              <a:rPr lang="fr-FR" sz="1600" i="0" dirty="0">
                <a:solidFill>
                  <a:srgbClr val="3F3F3F"/>
                </a:solidFill>
                <a:effectLst/>
                <a:latin typeface="Arial" panose="020B0604020202020204" pitchFamily="34" charset="0"/>
                <a:cs typeface="Arial" panose="020B0604020202020204" pitchFamily="34" charset="0"/>
              </a:rPr>
              <a:t>expertise en </a:t>
            </a:r>
            <a:r>
              <a:rPr lang="fr-FR" sz="1600" b="1" i="0" dirty="0">
                <a:solidFill>
                  <a:srgbClr val="3F3F3F"/>
                </a:solidFill>
                <a:effectLst/>
                <a:latin typeface="Arial" panose="020B0604020202020204" pitchFamily="34" charset="0"/>
                <a:cs typeface="Arial" panose="020B0604020202020204" pitchFamily="34" charset="0"/>
              </a:rPr>
              <a:t>ACV</a:t>
            </a:r>
            <a:endParaRPr lang="fr-F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730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28</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chemeClr val="accent1">
                    <a:lumMod val="40000"/>
                    <a:lumOff val="60000"/>
                  </a:schemeClr>
                </a:solidFill>
              </a:rPr>
              <a:t>Mettre en œuvre la ZFE : </a:t>
            </a:r>
            <a:r>
              <a:rPr lang="fr-FR" sz="2000" dirty="0">
                <a:solidFill>
                  <a:schemeClr val="accent1">
                    <a:lumMod val="75000"/>
                  </a:schemeClr>
                </a:solidFill>
              </a:rPr>
              <a:t>déployer la logistique urbaine durable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102291" y="2341418"/>
            <a:ext cx="7379164" cy="3650481"/>
          </a:xfrm>
        </p:spPr>
        <p:txBody>
          <a:bodyPr>
            <a:noAutofit/>
          </a:bodyPr>
          <a:lstStyle/>
          <a:p>
            <a:pPr marL="285750" indent="-285750">
              <a:spcAft>
                <a:spcPts val="600"/>
              </a:spcAft>
              <a:buFont typeface="Arial" panose="020B0604020202020204" pitchFamily="34" charset="0"/>
              <a:buChar char="•"/>
            </a:pPr>
            <a:r>
              <a:rPr lang="fr-FR" sz="1800" b="1" dirty="0" err="1"/>
              <a:t>ReMoVe</a:t>
            </a:r>
            <a:r>
              <a:rPr lang="fr-FR" sz="1800" b="1" dirty="0"/>
              <a:t> </a:t>
            </a:r>
            <a:r>
              <a:rPr lang="fr-FR" sz="1800" b="1" dirty="0">
                <a:sym typeface="Wingdings" panose="05000000000000000000" pitchFamily="2" charset="2"/>
              </a:rPr>
              <a:t>  </a:t>
            </a:r>
            <a:r>
              <a:rPr lang="fr-FR" sz="1800" b="1" dirty="0"/>
              <a:t>AAP </a:t>
            </a:r>
            <a:r>
              <a:rPr lang="fr-FR" sz="1800" b="1" dirty="0" err="1"/>
              <a:t>ReMo</a:t>
            </a:r>
            <a:r>
              <a:rPr lang="fr-FR" sz="1800" b="1" dirty="0"/>
              <a:t> </a:t>
            </a:r>
            <a:r>
              <a:rPr lang="fr-FR" sz="1800" dirty="0"/>
              <a:t>: aides à destination des acteurs du transport de marchandises, afin de vérifier la pertinence et l’intérêt de la mise en œuvre de nouvelles actions visant le transfert du transport routier de marchandises vers les modes massifiés </a:t>
            </a:r>
            <a:br>
              <a:rPr lang="fr-FR" sz="1800" dirty="0"/>
            </a:br>
            <a:r>
              <a:rPr lang="fr-FR" sz="1800" u="sng" dirty="0">
                <a:hlinkClick r:id="rId3"/>
              </a:rPr>
              <a:t>https://agirpourlatransition.ademe.fr/entreprises/aides-financieres/20230512/remove-dispositif-remo</a:t>
            </a:r>
            <a:endParaRPr lang="fr-FR" sz="1800" dirty="0"/>
          </a:p>
          <a:p>
            <a:r>
              <a:rPr lang="fr-FR" sz="1800" dirty="0"/>
              <a:t>	--&gt;  Date limite des candidatures : 26/01/2024 15h00</a:t>
            </a:r>
          </a:p>
          <a:p>
            <a:pPr marL="342900" indent="-342900">
              <a:spcAft>
                <a:spcPts val="600"/>
              </a:spcAft>
              <a:buFont typeface="Arial" panose="020B0604020202020204" pitchFamily="34" charset="0"/>
              <a:buChar char="•"/>
            </a:pPr>
            <a:r>
              <a:rPr lang="fr-FR" sz="1800" b="1" dirty="0"/>
              <a:t>EVE : </a:t>
            </a:r>
            <a:r>
              <a:rPr lang="fr-FR" sz="1800" dirty="0"/>
              <a:t>accompagne les entreprises du TRM et TRV dans la réduction de leur impact énergétique et environnemental dans leurs activités de transport et logistique</a:t>
            </a:r>
            <a:br>
              <a:rPr lang="fr-FR" sz="1800" dirty="0"/>
            </a:br>
            <a:r>
              <a:rPr lang="fr-FR" sz="1800" dirty="0">
                <a:hlinkClick r:id="rId4"/>
              </a:rPr>
              <a:t>https://www.eve-transport-logistique.fr/</a:t>
            </a:r>
            <a:endParaRPr lang="fr-FR" sz="1800" dirty="0"/>
          </a:p>
          <a:p>
            <a:r>
              <a:rPr lang="fr-FR" sz="1800" dirty="0">
                <a:sym typeface="Wingdings" panose="05000000000000000000" pitchFamily="2" charset="2"/>
              </a:rPr>
              <a:t>	 Open data : </a:t>
            </a:r>
            <a:r>
              <a:rPr lang="fr-FR" sz="1800" dirty="0">
                <a:sym typeface="Wingdings" panose="05000000000000000000" pitchFamily="2" charset="2"/>
                <a:hlinkClick r:id="rId5"/>
              </a:rPr>
              <a:t>https://data.ademe.fr/applications/eve-entreprises-chartees-et-labellisees-2-2</a:t>
            </a:r>
            <a:r>
              <a:rPr lang="fr-FR" sz="1800" dirty="0">
                <a:sym typeface="Wingdings" panose="05000000000000000000" pitchFamily="2" charset="2"/>
              </a:rPr>
              <a:t> </a:t>
            </a:r>
            <a:endParaRPr lang="fr-FR" sz="1800" dirty="0"/>
          </a:p>
          <a:p>
            <a:pPr marL="342900" indent="-342900">
              <a:buFont typeface="Arial" panose="020B0604020202020204" pitchFamily="34" charset="0"/>
              <a:buChar char="•"/>
            </a:pPr>
            <a:endParaRPr lang="fr-FR" sz="1800" dirty="0"/>
          </a:p>
          <a:p>
            <a:pPr marL="342900" indent="-342900">
              <a:buFont typeface="Arial" panose="020B0604020202020204" pitchFamily="34" charset="0"/>
              <a:buChar char="•"/>
            </a:pPr>
            <a:endParaRPr lang="fr-FR" sz="2000" b="1"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102291" y="1364530"/>
            <a:ext cx="9863688"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a:t>Programmes CEE portés par l’ADEME</a:t>
            </a:r>
            <a:endParaRPr lang="fr-FR" sz="2800" dirty="0"/>
          </a:p>
        </p:txBody>
      </p:sp>
      <p:pic>
        <p:nvPicPr>
          <p:cNvPr id="2" name="Image 1"/>
          <p:cNvPicPr>
            <a:picLocks noChangeAspect="1"/>
          </p:cNvPicPr>
          <p:nvPr/>
        </p:nvPicPr>
        <p:blipFill>
          <a:blip r:embed="rId6"/>
          <a:stretch>
            <a:fillRect/>
          </a:stretch>
        </p:blipFill>
        <p:spPr>
          <a:xfrm>
            <a:off x="8343111" y="4858691"/>
            <a:ext cx="3157920" cy="1190987"/>
          </a:xfrm>
          <a:prstGeom prst="rect">
            <a:avLst/>
          </a:prstGeom>
          <a:ln w="15875">
            <a:solidFill>
              <a:schemeClr val="accent1"/>
            </a:solidFill>
          </a:ln>
        </p:spPr>
      </p:pic>
      <p:pic>
        <p:nvPicPr>
          <p:cNvPr id="4" name="Image 3">
            <a:extLst>
              <a:ext uri="{FF2B5EF4-FFF2-40B4-BE49-F238E27FC236}">
                <a16:creationId xmlns:a16="http://schemas.microsoft.com/office/drawing/2014/main" id="{64EAE097-F6F0-4263-1B69-BE0B5F155B9B}"/>
              </a:ext>
            </a:extLst>
          </p:cNvPr>
          <p:cNvPicPr>
            <a:picLocks noChangeAspect="1"/>
          </p:cNvPicPr>
          <p:nvPr/>
        </p:nvPicPr>
        <p:blipFill>
          <a:blip r:embed="rId7"/>
          <a:stretch>
            <a:fillRect/>
          </a:stretch>
        </p:blipFill>
        <p:spPr>
          <a:xfrm>
            <a:off x="7598331" y="2069342"/>
            <a:ext cx="4505325" cy="2571750"/>
          </a:xfrm>
          <a:prstGeom prst="rect">
            <a:avLst/>
          </a:prstGeom>
          <a:ln w="15875">
            <a:solidFill>
              <a:schemeClr val="accent1"/>
            </a:solidFill>
          </a:ln>
        </p:spPr>
      </p:pic>
    </p:spTree>
    <p:extLst>
      <p:ext uri="{BB962C8B-B14F-4D97-AF65-F5344CB8AC3E}">
        <p14:creationId xmlns:p14="http://schemas.microsoft.com/office/powerpoint/2010/main" val="1908054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29</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chemeClr val="accent1">
                    <a:lumMod val="40000"/>
                    <a:lumOff val="60000"/>
                  </a:schemeClr>
                </a:solidFill>
              </a:rPr>
              <a:t>Mettre en œuvre la ZFE : </a:t>
            </a:r>
            <a:r>
              <a:rPr lang="fr-FR" sz="2000" dirty="0">
                <a:solidFill>
                  <a:schemeClr val="accent1">
                    <a:lumMod val="75000"/>
                  </a:schemeClr>
                </a:solidFill>
              </a:rPr>
              <a:t>déployer la logistique urbaine durable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1" y="2341418"/>
            <a:ext cx="11388916" cy="3650481"/>
          </a:xfrm>
        </p:spPr>
        <p:txBody>
          <a:bodyPr>
            <a:noAutofit/>
          </a:bodyPr>
          <a:lstStyle/>
          <a:p>
            <a:pPr marL="285750" indent="-285750">
              <a:buFont typeface="Arial" panose="020B0604020202020204" pitchFamily="34" charset="0"/>
              <a:buChar char="•"/>
            </a:pPr>
            <a:r>
              <a:rPr lang="fr-FR" sz="1800" b="1" dirty="0" err="1"/>
              <a:t>Cyclocargologie</a:t>
            </a:r>
            <a:r>
              <a:rPr lang="fr-FR" sz="1800" b="1" dirty="0"/>
              <a:t> </a:t>
            </a:r>
            <a:r>
              <a:rPr lang="fr-FR" sz="1800" dirty="0"/>
              <a:t>: accompagner la structuration de la filière des PME de la </a:t>
            </a:r>
            <a:r>
              <a:rPr lang="fr-FR" sz="1800" dirty="0" err="1"/>
              <a:t>cyclogistique</a:t>
            </a:r>
            <a:r>
              <a:rPr lang="fr-FR" sz="1800" dirty="0"/>
              <a:t/>
            </a:r>
            <a:br>
              <a:rPr lang="fr-FR" sz="1800" dirty="0"/>
            </a:br>
            <a:r>
              <a:rPr lang="fr-FR" sz="1800" dirty="0">
                <a:hlinkClick r:id="rId3"/>
              </a:rPr>
              <a:t>https://lesboitesavelo.org/cyclocargologie/</a:t>
            </a:r>
            <a:r>
              <a:rPr lang="fr-FR" sz="1800" dirty="0"/>
              <a:t/>
            </a:r>
            <a:br>
              <a:rPr lang="fr-FR" sz="1800" dirty="0"/>
            </a:br>
            <a:endParaRPr lang="fr-FR" sz="1800" dirty="0"/>
          </a:p>
          <a:p>
            <a:pPr marL="342900" indent="-342900">
              <a:buFont typeface="Arial" panose="020B0604020202020204" pitchFamily="34" charset="0"/>
              <a:buChar char="•"/>
            </a:pPr>
            <a:r>
              <a:rPr lang="fr-FR" sz="1800" b="1" dirty="0"/>
              <a:t>Marguerite : </a:t>
            </a:r>
            <a:r>
              <a:rPr lang="fr-FR" sz="1800" dirty="0"/>
              <a:t>accompagner la mise en œuvre des ZFE-m auprès des professionnels en compte propre (commerçants, artisans, et collectivités) pour aller vers la consolidation des flux, la mutualisation des moyens d’approvisionnement et de distribution.</a:t>
            </a:r>
            <a:br>
              <a:rPr lang="fr-FR" sz="1800" dirty="0"/>
            </a:br>
            <a:r>
              <a:rPr lang="fr-FR" sz="1800" dirty="0">
                <a:hlinkClick r:id="rId4"/>
              </a:rPr>
              <a:t>https://www.programme-marguerite.io/</a:t>
            </a:r>
            <a:endParaRPr lang="fr-FR" sz="1800" dirty="0"/>
          </a:p>
          <a:p>
            <a:pPr marL="342900" indent="-342900">
              <a:buFont typeface="Arial" panose="020B0604020202020204" pitchFamily="34" charset="0"/>
              <a:buChar char="•"/>
            </a:pPr>
            <a:endParaRPr lang="fr-FR" sz="1800" dirty="0"/>
          </a:p>
          <a:p>
            <a:pPr marL="342900" indent="-342900">
              <a:buFont typeface="Arial" panose="020B0604020202020204" pitchFamily="34" charset="0"/>
              <a:buChar char="•"/>
            </a:pPr>
            <a:r>
              <a:rPr lang="fr-FR" sz="1800" b="1" dirty="0" err="1"/>
              <a:t>ColisActiv</a:t>
            </a:r>
            <a:r>
              <a:rPr lang="fr-FR" sz="1800" dirty="0"/>
              <a:t> : développement de la </a:t>
            </a:r>
            <a:r>
              <a:rPr lang="fr-FR" sz="1800" dirty="0" err="1"/>
              <a:t>cyclologistique</a:t>
            </a:r>
            <a:r>
              <a:rPr lang="fr-FR" sz="1800" dirty="0"/>
              <a:t/>
            </a:r>
            <a:br>
              <a:rPr lang="fr-FR" sz="1800" dirty="0"/>
            </a:br>
            <a:r>
              <a:rPr lang="fr-FR" sz="1800" dirty="0">
                <a:hlinkClick r:id="rId5"/>
              </a:rPr>
              <a:t>https://colisactiv.fr/</a:t>
            </a:r>
            <a:endParaRPr lang="fr-FR" sz="1800" dirty="0"/>
          </a:p>
          <a:p>
            <a:pPr marL="342900" indent="-342900">
              <a:buFont typeface="Arial" panose="020B0604020202020204" pitchFamily="34" charset="0"/>
              <a:buChar char="•"/>
            </a:pPr>
            <a:endParaRPr lang="fr-FR" sz="1800" b="1" dirty="0"/>
          </a:p>
          <a:p>
            <a:pPr marL="342900" indent="-342900">
              <a:buFont typeface="Arial" panose="020B0604020202020204" pitchFamily="34" charset="0"/>
              <a:buChar char="•"/>
            </a:pPr>
            <a:endParaRPr lang="fr-FR" sz="1800" dirty="0"/>
          </a:p>
          <a:p>
            <a:pPr marL="342900" indent="-342900">
              <a:buFont typeface="Arial" panose="020B0604020202020204" pitchFamily="34" charset="0"/>
              <a:buChar char="•"/>
            </a:pPr>
            <a:endParaRPr lang="fr-FR" sz="2000" b="1"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1" y="1364530"/>
            <a:ext cx="9863688"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a:t>Autres programmes CEE</a:t>
            </a:r>
            <a:endParaRPr lang="fr-FR" sz="2800" dirty="0"/>
          </a:p>
        </p:txBody>
      </p:sp>
      <p:pic>
        <p:nvPicPr>
          <p:cNvPr id="3" name="Image 2"/>
          <p:cNvPicPr>
            <a:picLocks noChangeAspect="1"/>
          </p:cNvPicPr>
          <p:nvPr/>
        </p:nvPicPr>
        <p:blipFill>
          <a:blip r:embed="rId6"/>
          <a:stretch>
            <a:fillRect/>
          </a:stretch>
        </p:blipFill>
        <p:spPr>
          <a:xfrm>
            <a:off x="6629901" y="5138193"/>
            <a:ext cx="2076450" cy="695325"/>
          </a:xfrm>
          <a:prstGeom prst="rect">
            <a:avLst/>
          </a:prstGeom>
        </p:spPr>
      </p:pic>
    </p:spTree>
    <p:extLst>
      <p:ext uri="{BB962C8B-B14F-4D97-AF65-F5344CB8AC3E}">
        <p14:creationId xmlns:p14="http://schemas.microsoft.com/office/powerpoint/2010/main" val="141422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6171" y="367681"/>
            <a:ext cx="9316847" cy="851580"/>
          </a:xfrm>
          <a:prstGeom prst="rect">
            <a:avLst/>
          </a:prstGeom>
        </p:spPr>
        <p:txBody>
          <a:bodyPr wrap="square">
            <a:spAutoFit/>
          </a:bodyPr>
          <a:lstStyle/>
          <a:p>
            <a:pPr>
              <a:spcBef>
                <a:spcPts val="1600"/>
              </a:spcBef>
            </a:pPr>
            <a:r>
              <a:rPr lang="fr-FR" sz="2400" b="1" dirty="0">
                <a:solidFill>
                  <a:srgbClr val="283584"/>
                </a:solidFill>
                <a:latin typeface="Marianne-ExtraBold" panose="02000000000000000000" pitchFamily="50" charset="0"/>
              </a:rPr>
              <a:t>Le fonds vert : des aides possibles à toutes les étapes</a:t>
            </a:r>
          </a:p>
          <a:p>
            <a:pPr>
              <a:spcBef>
                <a:spcPts val="800"/>
              </a:spcBef>
            </a:pPr>
            <a:endParaRPr lang="fr-FR" sz="1867" dirty="0"/>
          </a:p>
        </p:txBody>
      </p:sp>
      <p:sp>
        <p:nvSpPr>
          <p:cNvPr id="5" name="Espace réservé du pied de page 7"/>
          <p:cNvSpPr/>
          <p:nvPr/>
        </p:nvSpPr>
        <p:spPr>
          <a:xfrm>
            <a:off x="480000" y="6378240"/>
            <a:ext cx="7870080" cy="478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endParaRPr lang="fr-FR" sz="1067" dirty="0"/>
          </a:p>
        </p:txBody>
      </p:sp>
      <p:pic>
        <p:nvPicPr>
          <p:cNvPr id="6" name="Image 5"/>
          <p:cNvPicPr>
            <a:picLocks noChangeAspect="1"/>
          </p:cNvPicPr>
          <p:nvPr/>
        </p:nvPicPr>
        <p:blipFill rotWithShape="1">
          <a:blip r:embed="rId3" cstate="hqprint">
            <a:extLst>
              <a:ext uri="{28A0092B-C50C-407E-A947-70E740481C1C}">
                <a14:useLocalDpi xmlns:a14="http://schemas.microsoft.com/office/drawing/2010/main" val="0"/>
              </a:ext>
            </a:extLst>
          </a:blip>
          <a:srcRect l="1799" t="4172" b="2221"/>
          <a:stretch/>
        </p:blipFill>
        <p:spPr>
          <a:xfrm>
            <a:off x="10416480" y="164638"/>
            <a:ext cx="1674053" cy="628833"/>
          </a:xfrm>
          <a:prstGeom prst="rect">
            <a:avLst/>
          </a:prstGeom>
        </p:spPr>
      </p:pic>
      <p:pic>
        <p:nvPicPr>
          <p:cNvPr id="13" name="Image 12"/>
          <p:cNvPicPr>
            <a:picLocks noChangeAspect="1"/>
          </p:cNvPicPr>
          <p:nvPr/>
        </p:nvPicPr>
        <p:blipFill rotWithShape="1">
          <a:blip r:embed="rId4">
            <a:extLst>
              <a:ext uri="{28A0092B-C50C-407E-A947-70E740481C1C}">
                <a14:useLocalDpi xmlns:a14="http://schemas.microsoft.com/office/drawing/2010/main" val="0"/>
              </a:ext>
            </a:extLst>
          </a:blip>
          <a:srcRect l="9698"/>
          <a:stretch/>
        </p:blipFill>
        <p:spPr>
          <a:xfrm>
            <a:off x="480000" y="0"/>
            <a:ext cx="1536171" cy="1221013"/>
          </a:xfrm>
          <a:prstGeom prst="rect">
            <a:avLst/>
          </a:prstGeom>
        </p:spPr>
      </p:pic>
      <p:sp>
        <p:nvSpPr>
          <p:cNvPr id="8" name="Rectangle 7"/>
          <p:cNvSpPr/>
          <p:nvPr/>
        </p:nvSpPr>
        <p:spPr>
          <a:xfrm>
            <a:off x="482667" y="1700809"/>
            <a:ext cx="11280628" cy="5150834"/>
          </a:xfrm>
          <a:prstGeom prst="rect">
            <a:avLst/>
          </a:prstGeom>
        </p:spPr>
        <p:txBody>
          <a:bodyPr wrap="square">
            <a:spAutoFit/>
          </a:bodyPr>
          <a:lstStyle/>
          <a:p>
            <a:pPr>
              <a:spcAft>
                <a:spcPts val="400"/>
              </a:spcAft>
            </a:pPr>
            <a:r>
              <a:rPr lang="fr-FR" sz="1867" b="1" dirty="0">
                <a:solidFill>
                  <a:srgbClr val="283584"/>
                </a:solidFill>
              </a:rPr>
              <a:t>Le fonds vert</a:t>
            </a:r>
          </a:p>
          <a:p>
            <a:pPr marL="380990" indent="-380990">
              <a:spcBef>
                <a:spcPts val="800"/>
              </a:spcBef>
              <a:spcAft>
                <a:spcPts val="400"/>
              </a:spcAft>
              <a:buFont typeface="Arial" panose="020B0604020202020204" pitchFamily="34" charset="0"/>
              <a:buChar char="•"/>
            </a:pPr>
            <a:r>
              <a:rPr lang="fr-FR" sz="1867" dirty="0"/>
              <a:t>Lancé en 2023, pérennisé jusqu’en 2027</a:t>
            </a:r>
          </a:p>
          <a:p>
            <a:pPr marL="380990" indent="-380990">
              <a:spcBef>
                <a:spcPts val="800"/>
              </a:spcBef>
              <a:spcAft>
                <a:spcPts val="400"/>
              </a:spcAft>
              <a:buFont typeface="Arial" panose="020B0604020202020204" pitchFamily="34" charset="0"/>
              <a:buChar char="•"/>
            </a:pPr>
            <a:r>
              <a:rPr lang="fr-FR" sz="1867" dirty="0"/>
              <a:t>Renforcé à hauteur de </a:t>
            </a:r>
            <a:r>
              <a:rPr lang="fr-FR" sz="1867" b="1" dirty="0"/>
              <a:t>2,5 Mds € en 2024</a:t>
            </a:r>
          </a:p>
          <a:p>
            <a:pPr marL="380990" indent="-380990">
              <a:spcBef>
                <a:spcPts val="800"/>
              </a:spcBef>
              <a:spcAft>
                <a:spcPts val="400"/>
              </a:spcAft>
              <a:buFont typeface="Arial" panose="020B0604020202020204" pitchFamily="34" charset="0"/>
              <a:buChar char="•"/>
            </a:pPr>
            <a:r>
              <a:rPr lang="fr-FR" sz="1867" dirty="0"/>
              <a:t>Pas d'appels à projets : le fonds est géré localement par les préfets</a:t>
            </a:r>
          </a:p>
          <a:p>
            <a:pPr marL="380990" indent="-380990">
              <a:spcBef>
                <a:spcPts val="800"/>
              </a:spcBef>
              <a:spcAft>
                <a:spcPts val="400"/>
              </a:spcAft>
              <a:buFont typeface="Arial" panose="020B0604020202020204" pitchFamily="34" charset="0"/>
              <a:buChar char="•"/>
            </a:pPr>
            <a:r>
              <a:rPr lang="fr-FR" sz="1867" dirty="0"/>
              <a:t>Information et lien vers le formulaire de dépôt de dossiers : </a:t>
            </a:r>
            <a:r>
              <a:rPr lang="fr-FR" sz="1867" b="1" dirty="0"/>
              <a:t>plateforme Aides-territoires</a:t>
            </a:r>
          </a:p>
          <a:p>
            <a:pPr marL="380990" indent="-380990">
              <a:spcBef>
                <a:spcPts val="800"/>
              </a:spcBef>
              <a:spcAft>
                <a:spcPts val="400"/>
              </a:spcAft>
              <a:buFont typeface="Arial" panose="020B0604020202020204" pitchFamily="34" charset="0"/>
              <a:buChar char="•"/>
            </a:pPr>
            <a:endParaRPr lang="fr-FR" sz="133" dirty="0"/>
          </a:p>
          <a:p>
            <a:pPr>
              <a:spcAft>
                <a:spcPts val="400"/>
              </a:spcAft>
            </a:pPr>
            <a:r>
              <a:rPr lang="fr-FR" sz="1867" b="1" dirty="0">
                <a:solidFill>
                  <a:srgbClr val="283584"/>
                </a:solidFill>
              </a:rPr>
              <a:t>La mesure « Accompagner le déploiement des ZFE »</a:t>
            </a:r>
          </a:p>
          <a:p>
            <a:pPr marL="380990" indent="-380990">
              <a:spcBef>
                <a:spcPts val="800"/>
              </a:spcBef>
              <a:spcAft>
                <a:spcPts val="400"/>
              </a:spcAft>
              <a:buFont typeface="Arial" panose="020B0604020202020204" pitchFamily="34" charset="0"/>
              <a:buChar char="•"/>
            </a:pPr>
            <a:r>
              <a:rPr lang="fr-FR" sz="1867" dirty="0"/>
              <a:t>Objectif : </a:t>
            </a:r>
            <a:r>
              <a:rPr lang="fr-FR" sz="1867" b="1" dirty="0"/>
              <a:t>accélérer et faciliter la création et le déploiement des ZFE et poursuivre le renforcement progressif des ZFE déjà créées </a:t>
            </a:r>
          </a:p>
          <a:p>
            <a:pPr marL="380990" indent="-380990">
              <a:spcBef>
                <a:spcPts val="800"/>
              </a:spcBef>
              <a:spcAft>
                <a:spcPts val="400"/>
              </a:spcAft>
              <a:buFont typeface="Arial" panose="020B0604020202020204" pitchFamily="34" charset="0"/>
              <a:buChar char="•"/>
            </a:pPr>
            <a:r>
              <a:rPr lang="fr-FR" sz="1867" dirty="0"/>
              <a:t>Soutien aux projets permettant de </a:t>
            </a:r>
            <a:r>
              <a:rPr lang="fr-FR" sz="1867" b="1" dirty="0"/>
              <a:t>faciliter l’adaptation des usagers </a:t>
            </a:r>
            <a:r>
              <a:rPr lang="fr-FR" sz="1867" dirty="0"/>
              <a:t>et </a:t>
            </a:r>
            <a:r>
              <a:rPr lang="fr-FR" sz="1867" b="1" dirty="0"/>
              <a:t>renforcer les solutions de mobilité et de logistique urbaine durables</a:t>
            </a:r>
            <a:r>
              <a:rPr lang="fr-FR" sz="1867" dirty="0"/>
              <a:t>.</a:t>
            </a:r>
          </a:p>
          <a:p>
            <a:pPr marL="380990" indent="-380990">
              <a:spcBef>
                <a:spcPts val="800"/>
              </a:spcBef>
              <a:spcAft>
                <a:spcPts val="400"/>
              </a:spcAft>
              <a:buFont typeface="Arial" panose="020B0604020202020204" pitchFamily="34" charset="0"/>
              <a:buChar char="•"/>
            </a:pPr>
            <a:endParaRPr lang="fr-FR" sz="1867" dirty="0"/>
          </a:p>
          <a:p>
            <a:pPr marL="380990" indent="-380990">
              <a:spcBef>
                <a:spcPts val="800"/>
              </a:spcBef>
              <a:spcAft>
                <a:spcPts val="400"/>
              </a:spcAft>
              <a:buFont typeface="Arial" panose="020B0604020202020204" pitchFamily="34" charset="0"/>
              <a:buChar char="•"/>
            </a:pPr>
            <a:endParaRPr lang="fr-FR" sz="1867" dirty="0"/>
          </a:p>
        </p:txBody>
      </p:sp>
    </p:spTree>
    <p:extLst>
      <p:ext uri="{BB962C8B-B14F-4D97-AF65-F5344CB8AC3E}">
        <p14:creationId xmlns:p14="http://schemas.microsoft.com/office/powerpoint/2010/main" val="184697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30</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chemeClr val="accent1">
                    <a:lumMod val="40000"/>
                    <a:lumOff val="60000"/>
                  </a:schemeClr>
                </a:solidFill>
              </a:rPr>
              <a:t>Mettre en œuvre la ZFE : </a:t>
            </a:r>
            <a:r>
              <a:rPr lang="fr-FR" sz="2000" dirty="0">
                <a:solidFill>
                  <a:schemeClr val="accent1">
                    <a:lumMod val="75000"/>
                  </a:schemeClr>
                </a:solidFill>
              </a:rPr>
              <a:t>déployer la logistique urbaine durable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1" y="2341418"/>
            <a:ext cx="11388916" cy="3650481"/>
          </a:xfrm>
        </p:spPr>
        <p:txBody>
          <a:bodyPr>
            <a:noAutofit/>
          </a:bodyPr>
          <a:lstStyle/>
          <a:p>
            <a:pPr marL="342900" indent="-342900">
              <a:buFont typeface="Arial" panose="020B0604020202020204" pitchFamily="34" charset="0"/>
              <a:buChar char="•"/>
            </a:pPr>
            <a:endParaRPr lang="fr-FR" sz="1800" b="1" dirty="0"/>
          </a:p>
          <a:p>
            <a:pPr marL="342900" indent="-342900">
              <a:buFont typeface="Arial" panose="020B0604020202020204" pitchFamily="34" charset="0"/>
              <a:buChar char="•"/>
            </a:pPr>
            <a:endParaRPr lang="fr-FR" sz="2000" b="1"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1" y="1364531"/>
            <a:ext cx="9863688" cy="6885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a:t>Autre programme CEE (suite)</a:t>
            </a:r>
            <a:endParaRPr lang="fr-FR" sz="2800" dirty="0"/>
          </a:p>
        </p:txBody>
      </p:sp>
      <p:pic>
        <p:nvPicPr>
          <p:cNvPr id="3" name="Image 2">
            <a:extLst>
              <a:ext uri="{FF2B5EF4-FFF2-40B4-BE49-F238E27FC236}">
                <a16:creationId xmlns:a16="http://schemas.microsoft.com/office/drawing/2014/main" id="{F85F74A8-442B-9718-C7CF-6C2C9BB76B2A}"/>
              </a:ext>
            </a:extLst>
          </p:cNvPr>
          <p:cNvPicPr>
            <a:picLocks noChangeAspect="1"/>
          </p:cNvPicPr>
          <p:nvPr/>
        </p:nvPicPr>
        <p:blipFill>
          <a:blip r:embed="rId3"/>
          <a:stretch>
            <a:fillRect/>
          </a:stretch>
        </p:blipFill>
        <p:spPr>
          <a:xfrm>
            <a:off x="401541" y="2069508"/>
            <a:ext cx="6657975" cy="1219200"/>
          </a:xfrm>
          <a:prstGeom prst="rect">
            <a:avLst/>
          </a:prstGeom>
        </p:spPr>
      </p:pic>
      <p:sp>
        <p:nvSpPr>
          <p:cNvPr id="4" name="ZoneTexte 3">
            <a:extLst>
              <a:ext uri="{FF2B5EF4-FFF2-40B4-BE49-F238E27FC236}">
                <a16:creationId xmlns:a16="http://schemas.microsoft.com/office/drawing/2014/main" id="{F6261085-D1BE-8A05-6E78-F394BCB76156}"/>
              </a:ext>
            </a:extLst>
          </p:cNvPr>
          <p:cNvSpPr txBox="1"/>
          <p:nvPr/>
        </p:nvSpPr>
        <p:spPr>
          <a:xfrm>
            <a:off x="7418717" y="2341418"/>
            <a:ext cx="4520241" cy="523220"/>
          </a:xfrm>
          <a:prstGeom prst="rect">
            <a:avLst/>
          </a:prstGeom>
          <a:noFill/>
        </p:spPr>
        <p:txBody>
          <a:bodyPr wrap="square" rtlCol="0">
            <a:spAutoFit/>
          </a:bodyPr>
          <a:lstStyle/>
          <a:p>
            <a:r>
              <a:rPr lang="fr-FR" sz="2800" dirty="0">
                <a:hlinkClick r:id="rId4"/>
              </a:rPr>
              <a:t>https://www.interlud.green/</a:t>
            </a:r>
            <a:r>
              <a:rPr lang="fr-FR" sz="2800" dirty="0"/>
              <a:t> </a:t>
            </a:r>
          </a:p>
        </p:txBody>
      </p:sp>
      <p:pic>
        <p:nvPicPr>
          <p:cNvPr id="6" name="Image 5">
            <a:extLst>
              <a:ext uri="{FF2B5EF4-FFF2-40B4-BE49-F238E27FC236}">
                <a16:creationId xmlns:a16="http://schemas.microsoft.com/office/drawing/2014/main" id="{A148740C-F9F3-685C-85AF-C7DD3F3D67FA}"/>
              </a:ext>
            </a:extLst>
          </p:cNvPr>
          <p:cNvPicPr>
            <a:picLocks noChangeAspect="1"/>
          </p:cNvPicPr>
          <p:nvPr/>
        </p:nvPicPr>
        <p:blipFill>
          <a:blip r:embed="rId5"/>
          <a:stretch>
            <a:fillRect/>
          </a:stretch>
        </p:blipFill>
        <p:spPr>
          <a:xfrm>
            <a:off x="1897012" y="3246456"/>
            <a:ext cx="8848095" cy="3019035"/>
          </a:xfrm>
          <a:prstGeom prst="rect">
            <a:avLst/>
          </a:prstGeom>
        </p:spPr>
      </p:pic>
    </p:spTree>
    <p:extLst>
      <p:ext uri="{BB962C8B-B14F-4D97-AF65-F5344CB8AC3E}">
        <p14:creationId xmlns:p14="http://schemas.microsoft.com/office/powerpoint/2010/main" val="1042260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à coins arrondis 88"/>
          <p:cNvSpPr/>
          <p:nvPr/>
        </p:nvSpPr>
        <p:spPr>
          <a:xfrm>
            <a:off x="720000" y="1440000"/>
            <a:ext cx="10438920" cy="898920"/>
          </a:xfrm>
          <a:prstGeom prst="roundRect">
            <a:avLst>
              <a:gd name="adj" fmla="val 7918"/>
            </a:avLst>
          </a:prstGeom>
          <a:solidFill>
            <a:srgbClr val="FFFFFF"/>
          </a:solidFill>
          <a:ln w="18000">
            <a:solidFill>
              <a:srgbClr val="50938A"/>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nSpc>
                <a:spcPct val="100000"/>
              </a:lnSpc>
            </a:pPr>
            <a:endParaRPr lang="fr-FR" sz="1800" b="0" strike="noStrike" spc="-1">
              <a:solidFill>
                <a:srgbClr val="000000"/>
              </a:solidFill>
              <a:latin typeface="Arial"/>
              <a:ea typeface="DejaVu Sans"/>
            </a:endParaRPr>
          </a:p>
        </p:txBody>
      </p:sp>
      <p:sp>
        <p:nvSpPr>
          <p:cNvPr id="90" name="Rectangle à coins arrondis 89"/>
          <p:cNvSpPr/>
          <p:nvPr/>
        </p:nvSpPr>
        <p:spPr>
          <a:xfrm>
            <a:off x="576000" y="5145839"/>
            <a:ext cx="6263640" cy="1042689"/>
          </a:xfrm>
          <a:prstGeom prst="roundRect">
            <a:avLst>
              <a:gd name="adj" fmla="val 16667"/>
            </a:avLst>
          </a:prstGeom>
          <a:solidFill>
            <a:srgbClr val="FFFFFF"/>
          </a:solidFill>
          <a:ln w="36000">
            <a:solidFill>
              <a:srgbClr val="5983B0"/>
            </a:solidFill>
            <a:round/>
          </a:ln>
        </p:spPr>
        <p:style>
          <a:lnRef idx="0">
            <a:scrgbClr r="0" g="0" b="0"/>
          </a:lnRef>
          <a:fillRef idx="0">
            <a:scrgbClr r="0" g="0" b="0"/>
          </a:fillRef>
          <a:effectRef idx="0">
            <a:scrgbClr r="0" g="0" b="0"/>
          </a:effectRef>
          <a:fontRef idx="minor"/>
        </p:style>
        <p:txBody>
          <a:bodyPr lIns="108000" tIns="63000" rIns="108000" bIns="63000" anchor="ctr">
            <a:noAutofit/>
          </a:bodyPr>
          <a:lstStyle/>
          <a:p>
            <a:pPr>
              <a:lnSpc>
                <a:spcPct val="100000"/>
              </a:lnSpc>
            </a:pPr>
            <a:endParaRPr lang="fr-FR" sz="1800" b="0" strike="noStrike" spc="-1">
              <a:solidFill>
                <a:srgbClr val="000000"/>
              </a:solidFill>
              <a:latin typeface="Arial"/>
              <a:ea typeface="DejaVu Sans"/>
            </a:endParaRPr>
          </a:p>
        </p:txBody>
      </p:sp>
      <p:sp>
        <p:nvSpPr>
          <p:cNvPr id="93" name="Titre 11"/>
          <p:cNvSpPr/>
          <p:nvPr/>
        </p:nvSpPr>
        <p:spPr>
          <a:xfrm>
            <a:off x="2707560" y="1491120"/>
            <a:ext cx="3958920" cy="76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fontScale="25000" lnSpcReduction="20000"/>
          </a:bodyPr>
          <a:lstStyle/>
          <a:p>
            <a:pPr>
              <a:lnSpc>
                <a:spcPct val="90000"/>
              </a:lnSpc>
              <a:spcAft>
                <a:spcPts val="283"/>
              </a:spcAft>
            </a:pPr>
            <a:r>
              <a:rPr lang="fr-FR" sz="4800" b="1" strike="noStrike" spc="-1">
                <a:solidFill>
                  <a:srgbClr val="3465A4"/>
                </a:solidFill>
                <a:latin typeface="Arial"/>
                <a:ea typeface="DejaVu Sans"/>
              </a:rPr>
              <a:t>  Programme CEE créé par arrêté ministériel</a:t>
            </a:r>
            <a:endParaRPr lang="fr-FR" sz="4800" b="0" strike="noStrike" spc="-1">
              <a:solidFill>
                <a:srgbClr val="000000"/>
              </a:solidFill>
              <a:latin typeface="Arial"/>
            </a:endParaRPr>
          </a:p>
          <a:p>
            <a:pPr>
              <a:lnSpc>
                <a:spcPct val="90000"/>
              </a:lnSpc>
              <a:spcAft>
                <a:spcPts val="283"/>
              </a:spcAft>
            </a:pPr>
            <a:r>
              <a:rPr lang="fr-FR" sz="4800" b="1" strike="noStrike" spc="-1">
                <a:solidFill>
                  <a:srgbClr val="3465A4"/>
                </a:solidFill>
                <a:latin typeface="Arial"/>
                <a:ea typeface="DejaVu Sans"/>
              </a:rPr>
              <a:t>  Durée [2023-2026]</a:t>
            </a:r>
            <a:endParaRPr lang="fr-FR" sz="4800" b="0" strike="noStrike" spc="-1">
              <a:solidFill>
                <a:srgbClr val="000000"/>
              </a:solidFill>
              <a:latin typeface="Arial"/>
            </a:endParaRPr>
          </a:p>
          <a:p>
            <a:pPr>
              <a:lnSpc>
                <a:spcPct val="90000"/>
              </a:lnSpc>
              <a:spcAft>
                <a:spcPts val="283"/>
              </a:spcAft>
            </a:pPr>
            <a:r>
              <a:rPr lang="fr-FR" sz="4800" b="1" strike="noStrike" spc="-1">
                <a:solidFill>
                  <a:srgbClr val="3465A4"/>
                </a:solidFill>
                <a:latin typeface="Arial"/>
                <a:ea typeface="DejaVu Sans"/>
              </a:rPr>
              <a:t>  20 millions d’euros sur 4 ans</a:t>
            </a:r>
            <a:endParaRPr lang="fr-FR" sz="4800" b="0" strike="noStrike" spc="-1">
              <a:solidFill>
                <a:srgbClr val="000000"/>
              </a:solidFill>
              <a:latin typeface="Arial"/>
            </a:endParaRPr>
          </a:p>
          <a:p>
            <a:pPr>
              <a:lnSpc>
                <a:spcPct val="90000"/>
              </a:lnSpc>
              <a:spcAft>
                <a:spcPts val="283"/>
              </a:spcAft>
            </a:pPr>
            <a:r>
              <a:rPr lang="fr-FR" sz="4800" b="1" strike="noStrike" spc="-1">
                <a:solidFill>
                  <a:srgbClr val="3465A4"/>
                </a:solidFill>
                <a:latin typeface="Arial"/>
                <a:ea typeface="DejaVu Sans"/>
              </a:rPr>
              <a:t>  Suite de InterLUD [2020 - 2022]</a:t>
            </a:r>
            <a:endParaRPr lang="fr-FR" sz="4800" b="0" strike="noStrike" spc="-1">
              <a:solidFill>
                <a:srgbClr val="000000"/>
              </a:solidFill>
              <a:latin typeface="Arial"/>
            </a:endParaRPr>
          </a:p>
        </p:txBody>
      </p:sp>
      <p:pic>
        <p:nvPicPr>
          <p:cNvPr id="94" name="Image 93"/>
          <p:cNvPicPr/>
          <p:nvPr/>
        </p:nvPicPr>
        <p:blipFill>
          <a:blip r:embed="rId3"/>
          <a:stretch/>
        </p:blipFill>
        <p:spPr>
          <a:xfrm>
            <a:off x="543600" y="1422000"/>
            <a:ext cx="2238120" cy="934920"/>
          </a:xfrm>
          <a:prstGeom prst="rect">
            <a:avLst/>
          </a:prstGeom>
          <a:ln w="0">
            <a:noFill/>
          </a:ln>
        </p:spPr>
      </p:pic>
      <p:pic>
        <p:nvPicPr>
          <p:cNvPr id="95" name="Image 94"/>
          <p:cNvPicPr/>
          <p:nvPr/>
        </p:nvPicPr>
        <p:blipFill>
          <a:blip r:embed="rId4"/>
          <a:stretch/>
        </p:blipFill>
        <p:spPr>
          <a:xfrm>
            <a:off x="7020000" y="1476000"/>
            <a:ext cx="3913560" cy="474840"/>
          </a:xfrm>
          <a:prstGeom prst="rect">
            <a:avLst/>
          </a:prstGeom>
          <a:ln w="0">
            <a:noFill/>
          </a:ln>
        </p:spPr>
      </p:pic>
      <p:sp>
        <p:nvSpPr>
          <p:cNvPr id="96" name="Rectangle 95"/>
          <p:cNvSpPr/>
          <p:nvPr/>
        </p:nvSpPr>
        <p:spPr>
          <a:xfrm>
            <a:off x="7020000" y="1836000"/>
            <a:ext cx="4466160" cy="53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400" b="1" strike="noStrike" spc="-1">
                <a:solidFill>
                  <a:srgbClr val="3465A4"/>
                </a:solidFill>
                <a:latin typeface="Arial"/>
                <a:ea typeface="Arial"/>
              </a:rPr>
              <a:t>Gouvernance avec représentations d’acteurs publics et privés de tous secteurs d’activité</a:t>
            </a:r>
            <a:endParaRPr lang="fr-FR" sz="1400" b="0" strike="noStrike" spc="-1">
              <a:solidFill>
                <a:srgbClr val="000000"/>
              </a:solidFill>
              <a:latin typeface="Arial"/>
            </a:endParaRPr>
          </a:p>
        </p:txBody>
      </p:sp>
      <p:sp>
        <p:nvSpPr>
          <p:cNvPr id="97" name="Rectangle à coins arrondis 96"/>
          <p:cNvSpPr/>
          <p:nvPr/>
        </p:nvSpPr>
        <p:spPr>
          <a:xfrm>
            <a:off x="576000" y="2520000"/>
            <a:ext cx="2338920" cy="2338920"/>
          </a:xfrm>
          <a:prstGeom prst="roundRect">
            <a:avLst>
              <a:gd name="adj" fmla="val 7045"/>
            </a:avLst>
          </a:prstGeom>
          <a:solidFill>
            <a:srgbClr val="FFFFFF"/>
          </a:solidFill>
          <a:ln w="18000">
            <a:solidFill>
              <a:srgbClr val="5983B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nSpc>
                <a:spcPct val="100000"/>
              </a:lnSpc>
            </a:pPr>
            <a:endParaRPr lang="fr-FR" sz="1800" b="0" strike="noStrike" spc="-1">
              <a:solidFill>
                <a:srgbClr val="000000"/>
              </a:solidFill>
              <a:latin typeface="Arial"/>
              <a:ea typeface="DejaVu Sans"/>
            </a:endParaRPr>
          </a:p>
        </p:txBody>
      </p:sp>
      <p:sp>
        <p:nvSpPr>
          <p:cNvPr id="98" name="Rectangle 97"/>
          <p:cNvSpPr/>
          <p:nvPr/>
        </p:nvSpPr>
        <p:spPr>
          <a:xfrm>
            <a:off x="701640" y="2520000"/>
            <a:ext cx="2213280" cy="233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400" b="1" strike="noStrike" spc="-1">
                <a:solidFill>
                  <a:srgbClr val="5983B0"/>
                </a:solidFill>
                <a:latin typeface="Arial"/>
                <a:ea typeface="Arial"/>
              </a:rPr>
              <a:t>VOLET 1 : ACCOMPAGNER</a:t>
            </a:r>
            <a:endParaRPr lang="fr-FR" sz="1400" b="0" strike="noStrike" spc="-1">
              <a:solidFill>
                <a:srgbClr val="000000"/>
              </a:solidFill>
              <a:latin typeface="Arial"/>
            </a:endParaRPr>
          </a:p>
          <a:p>
            <a:pPr>
              <a:lnSpc>
                <a:spcPct val="100000"/>
              </a:lnSpc>
            </a:pPr>
            <a:r>
              <a:rPr lang="fr-FR" sz="1400" b="1" strike="noStrike" spc="-1">
                <a:solidFill>
                  <a:srgbClr val="5983B0"/>
                </a:solidFill>
                <a:latin typeface="Arial"/>
                <a:ea typeface="Arial"/>
              </a:rPr>
              <a:t>61 territoires urbains dans l’élaboration de chartes LUD et la mise en œuvre de 120 actions opérationnelle</a:t>
            </a:r>
            <a:endParaRPr lang="fr-FR" sz="1400" b="0" strike="noStrike" spc="-1">
              <a:solidFill>
                <a:srgbClr val="000000"/>
              </a:solidFill>
              <a:latin typeface="Arial"/>
            </a:endParaRPr>
          </a:p>
          <a:p>
            <a:pPr>
              <a:lnSpc>
                <a:spcPct val="100000"/>
              </a:lnSpc>
            </a:pPr>
            <a:endParaRPr lang="fr-FR" sz="1500" b="0" strike="noStrike" spc="-1">
              <a:solidFill>
                <a:srgbClr val="000000"/>
              </a:solidFill>
              <a:latin typeface="Arial"/>
            </a:endParaRPr>
          </a:p>
          <a:p>
            <a:pPr>
              <a:lnSpc>
                <a:spcPct val="100000"/>
              </a:lnSpc>
            </a:pPr>
            <a:r>
              <a:rPr lang="fr-FR" sz="1200" b="1" strike="noStrike" spc="-1">
                <a:solidFill>
                  <a:srgbClr val="5983B0"/>
                </a:solidFill>
                <a:latin typeface="Arial"/>
                <a:ea typeface="Arial"/>
              </a:rPr>
              <a:t>Accompagnement humain et méthodologique</a:t>
            </a:r>
            <a:endParaRPr lang="fr-FR" sz="1200" b="0" strike="noStrike" spc="-1">
              <a:solidFill>
                <a:srgbClr val="000000"/>
              </a:solidFill>
              <a:latin typeface="Arial"/>
            </a:endParaRPr>
          </a:p>
          <a:p>
            <a:pPr>
              <a:lnSpc>
                <a:spcPct val="100000"/>
              </a:lnSpc>
            </a:pPr>
            <a:r>
              <a:rPr lang="fr-FR" sz="1200" b="1" strike="noStrike" spc="-1">
                <a:solidFill>
                  <a:srgbClr val="5983B0"/>
                </a:solidFill>
                <a:latin typeface="Arial"/>
                <a:ea typeface="Arial"/>
              </a:rPr>
              <a:t>Accompagnement financier</a:t>
            </a:r>
            <a:endParaRPr lang="fr-FR" sz="1200" b="0" strike="noStrike" spc="-1">
              <a:solidFill>
                <a:srgbClr val="000000"/>
              </a:solidFill>
              <a:latin typeface="Arial"/>
            </a:endParaRPr>
          </a:p>
        </p:txBody>
      </p:sp>
      <p:sp>
        <p:nvSpPr>
          <p:cNvPr id="99" name="Rectangle à coins arrondis 98"/>
          <p:cNvSpPr/>
          <p:nvPr/>
        </p:nvSpPr>
        <p:spPr>
          <a:xfrm>
            <a:off x="3024000" y="2520000"/>
            <a:ext cx="2338920" cy="2338920"/>
          </a:xfrm>
          <a:prstGeom prst="roundRect">
            <a:avLst>
              <a:gd name="adj" fmla="val 8337"/>
            </a:avLst>
          </a:prstGeom>
          <a:solidFill>
            <a:srgbClr val="FFFFFF"/>
          </a:solidFill>
          <a:ln w="18000">
            <a:solidFill>
              <a:srgbClr val="FF972F"/>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nSpc>
                <a:spcPct val="100000"/>
              </a:lnSpc>
            </a:pPr>
            <a:endParaRPr lang="fr-FR" sz="1800" b="0" strike="noStrike" spc="-1">
              <a:solidFill>
                <a:srgbClr val="000000"/>
              </a:solidFill>
              <a:latin typeface="Arial"/>
              <a:ea typeface="DejaVu Sans"/>
            </a:endParaRPr>
          </a:p>
        </p:txBody>
      </p:sp>
      <p:sp>
        <p:nvSpPr>
          <p:cNvPr id="100" name="Rectangle 99"/>
          <p:cNvSpPr/>
          <p:nvPr/>
        </p:nvSpPr>
        <p:spPr>
          <a:xfrm>
            <a:off x="3149640" y="2520000"/>
            <a:ext cx="2213280" cy="2383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400" b="1" strike="noStrike" spc="-1">
                <a:solidFill>
                  <a:srgbClr val="FF972F"/>
                </a:solidFill>
                <a:latin typeface="Arial"/>
                <a:ea typeface="Arial"/>
              </a:rPr>
              <a:t>VOLET 2 :</a:t>
            </a:r>
            <a:endParaRPr lang="fr-FR" sz="1400" b="0" strike="noStrike" spc="-1">
              <a:solidFill>
                <a:srgbClr val="000000"/>
              </a:solidFill>
              <a:latin typeface="Arial"/>
            </a:endParaRPr>
          </a:p>
          <a:p>
            <a:pPr>
              <a:lnSpc>
                <a:spcPct val="100000"/>
              </a:lnSpc>
            </a:pPr>
            <a:r>
              <a:rPr lang="fr-FR" sz="1400" b="1" strike="noStrike" spc="-1">
                <a:solidFill>
                  <a:srgbClr val="FF972F"/>
                </a:solidFill>
                <a:latin typeface="Arial"/>
                <a:ea typeface="Arial"/>
              </a:rPr>
              <a:t>ACCÉLÉRER</a:t>
            </a:r>
            <a:endParaRPr lang="fr-FR" sz="1400" b="0" strike="noStrike" spc="-1">
              <a:solidFill>
                <a:srgbClr val="000000"/>
              </a:solidFill>
              <a:latin typeface="Arial"/>
            </a:endParaRPr>
          </a:p>
          <a:p>
            <a:pPr>
              <a:lnSpc>
                <a:spcPct val="100000"/>
              </a:lnSpc>
            </a:pPr>
            <a:r>
              <a:rPr lang="fr-FR" sz="1400" b="1" strike="noStrike" spc="-1">
                <a:solidFill>
                  <a:srgbClr val="FF972F"/>
                </a:solidFill>
                <a:latin typeface="Arial"/>
                <a:ea typeface="Arial"/>
              </a:rPr>
              <a:t>les transitions en partant du besoin des acteurs et en soutenant l’action </a:t>
            </a:r>
            <a:endParaRPr lang="fr-FR" sz="1400" b="0" strike="noStrike" spc="-1">
              <a:solidFill>
                <a:srgbClr val="000000"/>
              </a:solidFill>
              <a:latin typeface="Arial"/>
            </a:endParaRPr>
          </a:p>
          <a:p>
            <a:pPr>
              <a:lnSpc>
                <a:spcPct val="100000"/>
              </a:lnSpc>
            </a:pPr>
            <a:endParaRPr lang="fr-FR" sz="1200" b="0" strike="noStrike" spc="-1">
              <a:solidFill>
                <a:srgbClr val="000000"/>
              </a:solidFill>
              <a:latin typeface="Arial"/>
            </a:endParaRPr>
          </a:p>
          <a:p>
            <a:pPr>
              <a:lnSpc>
                <a:spcPct val="100000"/>
              </a:lnSpc>
            </a:pPr>
            <a:r>
              <a:rPr lang="fr-FR" sz="1200" b="1" strike="noStrike" spc="-1">
                <a:solidFill>
                  <a:srgbClr val="FF972F"/>
                </a:solidFill>
                <a:latin typeface="Arial"/>
                <a:ea typeface="Arial"/>
              </a:rPr>
              <a:t>Ex : Projets innovants</a:t>
            </a:r>
            <a:endParaRPr lang="fr-FR" sz="1200" b="0" strike="noStrike" spc="-1">
              <a:solidFill>
                <a:srgbClr val="000000"/>
              </a:solidFill>
              <a:latin typeface="Arial"/>
            </a:endParaRPr>
          </a:p>
          <a:p>
            <a:pPr>
              <a:lnSpc>
                <a:spcPct val="100000"/>
              </a:lnSpc>
            </a:pPr>
            <a:r>
              <a:rPr lang="fr-FR" sz="1200" b="1" strike="noStrike" spc="-1">
                <a:solidFill>
                  <a:srgbClr val="FF972F"/>
                </a:solidFill>
                <a:latin typeface="Arial"/>
                <a:ea typeface="Arial"/>
              </a:rPr>
              <a:t>Parcours de formation</a:t>
            </a:r>
            <a:endParaRPr lang="fr-FR" sz="1200" b="0" strike="noStrike" spc="-1">
              <a:solidFill>
                <a:srgbClr val="000000"/>
              </a:solidFill>
              <a:latin typeface="Arial"/>
            </a:endParaRPr>
          </a:p>
          <a:p>
            <a:pPr>
              <a:lnSpc>
                <a:spcPct val="100000"/>
              </a:lnSpc>
            </a:pPr>
            <a:r>
              <a:rPr lang="fr-FR" sz="1200" b="1" strike="noStrike" spc="-1">
                <a:solidFill>
                  <a:srgbClr val="FF972F"/>
                </a:solidFill>
                <a:latin typeface="Arial"/>
                <a:ea typeface="Arial"/>
              </a:rPr>
              <a:t>Études de logistique urbaine</a:t>
            </a:r>
            <a:endParaRPr lang="fr-FR" sz="1200" b="0" strike="noStrike" spc="-1">
              <a:solidFill>
                <a:srgbClr val="000000"/>
              </a:solidFill>
              <a:latin typeface="Arial"/>
            </a:endParaRPr>
          </a:p>
          <a:p>
            <a:pPr>
              <a:lnSpc>
                <a:spcPct val="100000"/>
              </a:lnSpc>
            </a:pPr>
            <a:r>
              <a:rPr lang="fr-FR" sz="1200" b="1" strike="noStrike" spc="-1">
                <a:solidFill>
                  <a:srgbClr val="FF972F"/>
                </a:solidFill>
                <a:latin typeface="Arial"/>
                <a:ea typeface="Arial"/>
              </a:rPr>
              <a:t> </a:t>
            </a:r>
            <a:endParaRPr lang="fr-FR" sz="1200" b="0" strike="noStrike" spc="-1">
              <a:solidFill>
                <a:srgbClr val="000000"/>
              </a:solidFill>
              <a:latin typeface="Arial"/>
            </a:endParaRPr>
          </a:p>
        </p:txBody>
      </p:sp>
      <p:sp>
        <p:nvSpPr>
          <p:cNvPr id="101" name="Rectangle à coins arrondis 100"/>
          <p:cNvSpPr/>
          <p:nvPr/>
        </p:nvSpPr>
        <p:spPr>
          <a:xfrm>
            <a:off x="5472000" y="2520000"/>
            <a:ext cx="2338920" cy="1798920"/>
          </a:xfrm>
          <a:prstGeom prst="roundRect">
            <a:avLst>
              <a:gd name="adj" fmla="val 7918"/>
            </a:avLst>
          </a:prstGeom>
          <a:solidFill>
            <a:srgbClr val="FFFFFF"/>
          </a:solidFill>
          <a:ln w="18000">
            <a:solidFill>
              <a:srgbClr val="50938A"/>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nSpc>
                <a:spcPct val="100000"/>
              </a:lnSpc>
            </a:pPr>
            <a:endParaRPr lang="fr-FR" sz="1800" b="0" strike="noStrike" spc="-1">
              <a:solidFill>
                <a:srgbClr val="000000"/>
              </a:solidFill>
              <a:latin typeface="Arial"/>
              <a:ea typeface="DejaVu Sans"/>
            </a:endParaRPr>
          </a:p>
        </p:txBody>
      </p:sp>
      <p:sp>
        <p:nvSpPr>
          <p:cNvPr id="102" name="Rectangle 101"/>
          <p:cNvSpPr/>
          <p:nvPr/>
        </p:nvSpPr>
        <p:spPr>
          <a:xfrm>
            <a:off x="5597640" y="2520000"/>
            <a:ext cx="2213280" cy="179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400" b="1" strike="noStrike" spc="-1">
                <a:solidFill>
                  <a:srgbClr val="50938A"/>
                </a:solidFill>
                <a:latin typeface="Arial"/>
                <a:ea typeface="Arial"/>
              </a:rPr>
              <a:t>VOLET 3 :</a:t>
            </a:r>
            <a:endParaRPr lang="fr-FR" sz="1400" b="0" strike="noStrike" spc="-1">
              <a:solidFill>
                <a:srgbClr val="000000"/>
              </a:solidFill>
              <a:latin typeface="Arial"/>
            </a:endParaRPr>
          </a:p>
          <a:p>
            <a:pPr>
              <a:lnSpc>
                <a:spcPct val="100000"/>
              </a:lnSpc>
            </a:pPr>
            <a:r>
              <a:rPr lang="fr-FR" sz="1400" b="1" strike="noStrike" spc="-1">
                <a:solidFill>
                  <a:srgbClr val="50938A"/>
                </a:solidFill>
                <a:latin typeface="Arial"/>
                <a:ea typeface="Arial"/>
              </a:rPr>
              <a:t>PRÉPARER l’avenir en construisant l’accompagnement des territoires dans la durée par la création d’un centre de ressource innovant</a:t>
            </a:r>
            <a:endParaRPr lang="fr-FR" sz="1400" b="0" strike="noStrike" spc="-1">
              <a:solidFill>
                <a:srgbClr val="000000"/>
              </a:solidFill>
              <a:latin typeface="Arial"/>
            </a:endParaRPr>
          </a:p>
        </p:txBody>
      </p:sp>
      <p:sp>
        <p:nvSpPr>
          <p:cNvPr id="103" name="Rectangle 102"/>
          <p:cNvSpPr/>
          <p:nvPr/>
        </p:nvSpPr>
        <p:spPr>
          <a:xfrm>
            <a:off x="644760" y="5220000"/>
            <a:ext cx="5870160" cy="837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300" b="0" strike="noStrike" spc="-1" dirty="0">
                <a:solidFill>
                  <a:srgbClr val="5983B0"/>
                </a:solidFill>
                <a:latin typeface="Arial"/>
                <a:ea typeface="Arial"/>
              </a:rPr>
              <a:t>• Co-financement d’un poste au sein de la collectivité pour piloter la démarche</a:t>
            </a:r>
            <a:endParaRPr lang="fr-FR" sz="1300" b="0" strike="noStrike" spc="-1" dirty="0">
              <a:solidFill>
                <a:srgbClr val="000000"/>
              </a:solidFill>
              <a:latin typeface="Arial"/>
            </a:endParaRPr>
          </a:p>
          <a:p>
            <a:pPr>
              <a:lnSpc>
                <a:spcPct val="100000"/>
              </a:lnSpc>
            </a:pPr>
            <a:r>
              <a:rPr lang="fr-FR" sz="1300" b="0" strike="noStrike" spc="-1" dirty="0">
                <a:solidFill>
                  <a:srgbClr val="5983B0"/>
                </a:solidFill>
                <a:latin typeface="Arial"/>
                <a:ea typeface="Arial"/>
              </a:rPr>
              <a:t>• Co-financement d’une prestation réalisée par un bureau d’études référencé</a:t>
            </a:r>
            <a:endParaRPr lang="fr-FR" sz="1300" b="0" strike="noStrike" spc="-1" dirty="0">
              <a:solidFill>
                <a:srgbClr val="000000"/>
              </a:solidFill>
              <a:latin typeface="Arial"/>
            </a:endParaRPr>
          </a:p>
          <a:p>
            <a:pPr>
              <a:lnSpc>
                <a:spcPct val="100000"/>
              </a:lnSpc>
            </a:pPr>
            <a:r>
              <a:rPr lang="fr-FR" sz="1300" b="0" strike="noStrike" spc="-1" dirty="0">
                <a:solidFill>
                  <a:srgbClr val="5983B0"/>
                </a:solidFill>
                <a:latin typeface="Arial"/>
                <a:ea typeface="Arial"/>
              </a:rPr>
              <a:t>• Co-financement sur l’ingénierie (Hors investissement )</a:t>
            </a:r>
            <a:endParaRPr lang="fr-FR" sz="1300" b="0" strike="noStrike" spc="-1" dirty="0">
              <a:solidFill>
                <a:srgbClr val="000000"/>
              </a:solidFill>
              <a:latin typeface="Arial"/>
            </a:endParaRPr>
          </a:p>
          <a:p>
            <a:pPr>
              <a:lnSpc>
                <a:spcPct val="100000"/>
              </a:lnSpc>
            </a:pPr>
            <a:endParaRPr lang="fr-FR" sz="1300" b="0" strike="noStrike" spc="-1" dirty="0">
              <a:solidFill>
                <a:srgbClr val="000000"/>
              </a:solidFill>
              <a:latin typeface="Arial"/>
            </a:endParaRPr>
          </a:p>
        </p:txBody>
      </p:sp>
      <p:sp>
        <p:nvSpPr>
          <p:cNvPr id="104" name="Rectangle 103"/>
          <p:cNvSpPr/>
          <p:nvPr/>
        </p:nvSpPr>
        <p:spPr>
          <a:xfrm>
            <a:off x="8470080" y="5400000"/>
            <a:ext cx="2869560" cy="34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600" b="0" strike="noStrike" spc="-1">
                <a:solidFill>
                  <a:srgbClr val="50938A"/>
                </a:solidFill>
                <a:latin typeface="Arial"/>
                <a:ea typeface="Arial"/>
              </a:rPr>
              <a:t>https://www.interlud.green</a:t>
            </a:r>
            <a:r>
              <a:rPr lang="fr-FR" sz="1800" b="0" strike="noStrike" spc="-1">
                <a:solidFill>
                  <a:srgbClr val="50938A"/>
                </a:solidFill>
                <a:latin typeface="Arial"/>
                <a:ea typeface="Arial"/>
              </a:rPr>
              <a:t>/</a:t>
            </a:r>
            <a:endParaRPr lang="fr-FR" sz="1800" b="0" strike="noStrike" spc="-1">
              <a:solidFill>
                <a:srgbClr val="000000"/>
              </a:solidFill>
              <a:latin typeface="Arial"/>
            </a:endParaRPr>
          </a:p>
        </p:txBody>
      </p:sp>
      <p:sp>
        <p:nvSpPr>
          <p:cNvPr id="105" name="Flèche vers le bas 104"/>
          <p:cNvSpPr/>
          <p:nvPr/>
        </p:nvSpPr>
        <p:spPr>
          <a:xfrm>
            <a:off x="1260000" y="4824000"/>
            <a:ext cx="358920" cy="358920"/>
          </a:xfrm>
          <a:prstGeom prst="downArrow">
            <a:avLst>
              <a:gd name="adj1" fmla="val 50000"/>
              <a:gd name="adj2" fmla="val 25000"/>
            </a:avLst>
          </a:prstGeom>
          <a:solidFill>
            <a:srgbClr val="5983B0"/>
          </a:solidFill>
          <a:ln w="0">
            <a:solidFill>
              <a:srgbClr val="5983B0"/>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fr-FR" sz="1800" b="0" strike="noStrike" spc="-1">
              <a:solidFill>
                <a:srgbClr val="000000"/>
              </a:solidFill>
              <a:latin typeface="Arial"/>
              <a:ea typeface="DejaVu Sans"/>
            </a:endParaRPr>
          </a:p>
        </p:txBody>
      </p:sp>
      <p:pic>
        <p:nvPicPr>
          <p:cNvPr id="106" name="Image 105"/>
          <p:cNvPicPr/>
          <p:nvPr/>
        </p:nvPicPr>
        <p:blipFill>
          <a:blip r:embed="rId5"/>
          <a:stretch/>
        </p:blipFill>
        <p:spPr>
          <a:xfrm>
            <a:off x="8100000" y="2700000"/>
            <a:ext cx="3960000" cy="2519640"/>
          </a:xfrm>
          <a:prstGeom prst="rect">
            <a:avLst/>
          </a:prstGeom>
          <a:ln w="0">
            <a:noFill/>
          </a:ln>
        </p:spPr>
      </p:pic>
      <p:pic>
        <p:nvPicPr>
          <p:cNvPr id="107" name="Image 106"/>
          <p:cNvPicPr/>
          <p:nvPr/>
        </p:nvPicPr>
        <p:blipFill>
          <a:blip r:embed="rId6"/>
          <a:stretch/>
        </p:blipFill>
        <p:spPr>
          <a:xfrm>
            <a:off x="11160000" y="5938920"/>
            <a:ext cx="1032120" cy="919440"/>
          </a:xfrm>
          <a:prstGeom prst="rect">
            <a:avLst/>
          </a:prstGeom>
          <a:ln w="0">
            <a:noFill/>
          </a:ln>
        </p:spPr>
      </p:pic>
      <p:sp>
        <p:nvSpPr>
          <p:cNvPr id="21" name="Titre 11">
            <a:extLst>
              <a:ext uri="{FF2B5EF4-FFF2-40B4-BE49-F238E27FC236}">
                <a16:creationId xmlns:a16="http://schemas.microsoft.com/office/drawing/2014/main" id="{0F80EB3D-DD7E-4D25-98CC-1B529F37502B}"/>
              </a:ext>
            </a:extLst>
          </p:cNvPr>
          <p:cNvSpPr txBox="1">
            <a:spLocks/>
          </p:cNvSpPr>
          <p:nvPr/>
        </p:nvSpPr>
        <p:spPr>
          <a:xfrm>
            <a:off x="401541" y="239195"/>
            <a:ext cx="11388916" cy="937351"/>
          </a:xfrm>
          <a:prstGeom prst="rect">
            <a:avLst/>
          </a:prstGeom>
        </p:spPr>
        <p:txBody>
          <a:bodyPr>
            <a:normAutofit/>
          </a:bodyPr>
          <a:lst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a:lstStyle>
          <a:p>
            <a:r>
              <a:rPr lang="fr-FR" sz="2000">
                <a:solidFill>
                  <a:schemeClr val="accent1">
                    <a:lumMod val="40000"/>
                    <a:lumOff val="60000"/>
                  </a:schemeClr>
                </a:solidFill>
              </a:rPr>
              <a:t>Mettre en œuvre la ZFE : </a:t>
            </a:r>
            <a:r>
              <a:rPr lang="fr-FR" sz="2000">
                <a:solidFill>
                  <a:schemeClr val="accent1">
                    <a:lumMod val="75000"/>
                  </a:schemeClr>
                </a:solidFill>
              </a:rPr>
              <a:t>déployer la logistique urbaine durable</a:t>
            </a:r>
            <a:r>
              <a:rPr lang="fr-FR">
                <a:solidFill>
                  <a:schemeClr val="accent2">
                    <a:lumMod val="60000"/>
                    <a:lumOff val="40000"/>
                  </a:schemeClr>
                </a:solidFill>
              </a:rPr>
              <a:t/>
            </a:r>
            <a:br>
              <a:rPr lang="fr-FR">
                <a:solidFill>
                  <a:schemeClr val="accent2">
                    <a:lumMod val="60000"/>
                    <a:lumOff val="40000"/>
                  </a:schemeClr>
                </a:solidFill>
              </a:rPr>
            </a:br>
            <a:endParaRPr lang="fr-FR" sz="3100" dirty="0"/>
          </a:p>
        </p:txBody>
      </p:sp>
      <p:sp>
        <p:nvSpPr>
          <p:cNvPr id="22" name="Titre 11">
            <a:extLst>
              <a:ext uri="{FF2B5EF4-FFF2-40B4-BE49-F238E27FC236}">
                <a16:creationId xmlns:a16="http://schemas.microsoft.com/office/drawing/2014/main" id="{0F80EB3D-DD7E-4D25-98CC-1B529F37502B}"/>
              </a:ext>
            </a:extLst>
          </p:cNvPr>
          <p:cNvSpPr txBox="1">
            <a:spLocks/>
          </p:cNvSpPr>
          <p:nvPr/>
        </p:nvSpPr>
        <p:spPr>
          <a:xfrm>
            <a:off x="400272" y="601733"/>
            <a:ext cx="9863688" cy="6885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a:t>Autre programme CEE (suite)</a:t>
            </a:r>
            <a:endParaRPr lang="fr-FR" sz="2800" dirty="0"/>
          </a:p>
        </p:txBody>
      </p:sp>
    </p:spTree>
    <p:extLst>
      <p:ext uri="{BB962C8B-B14F-4D97-AF65-F5344CB8AC3E}">
        <p14:creationId xmlns:p14="http://schemas.microsoft.com/office/powerpoint/2010/main" val="801681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2"/>
          <p:cNvSpPr>
            <a:spLocks noGrp="1"/>
          </p:cNvSpPr>
          <p:nvPr>
            <p:ph type="title" idx="4294967295"/>
          </p:nvPr>
        </p:nvSpPr>
        <p:spPr>
          <a:xfrm>
            <a:off x="389880" y="-39420"/>
            <a:ext cx="11388240" cy="936720"/>
          </a:xfrm>
          <a:prstGeom prst="rect">
            <a:avLst/>
          </a:prstGeom>
          <a:noFill/>
          <a:ln w="0">
            <a:noFill/>
          </a:ln>
        </p:spPr>
        <p:txBody>
          <a:bodyPr lIns="90000" tIns="45000" rIns="90000" bIns="45000" anchor="b">
            <a:normAutofit/>
          </a:bodyPr>
          <a:lstStyle/>
          <a:p>
            <a:pPr indent="0">
              <a:lnSpc>
                <a:spcPct val="90000"/>
              </a:lnSpc>
              <a:buNone/>
              <a:tabLst>
                <a:tab pos="0" algn="l"/>
              </a:tabLst>
            </a:pPr>
            <a:r>
              <a:rPr lang="fr-FR" sz="2000" b="1" strike="noStrike" spc="-1" dirty="0">
                <a:solidFill>
                  <a:schemeClr val="accent1">
                    <a:lumMod val="40000"/>
                    <a:lumOff val="60000"/>
                  </a:schemeClr>
                </a:solidFill>
                <a:latin typeface="Arial"/>
                <a:ea typeface="Arial"/>
              </a:rPr>
              <a:t>Mettre en œuvre la ZFE : </a:t>
            </a:r>
            <a:r>
              <a:rPr lang="fr-FR" sz="2000" b="1" strike="noStrike" spc="-1" dirty="0">
                <a:solidFill>
                  <a:schemeClr val="accent1">
                    <a:lumMod val="75000"/>
                  </a:schemeClr>
                </a:solidFill>
                <a:latin typeface="Arial"/>
                <a:ea typeface="Arial"/>
              </a:rPr>
              <a:t>déployer la logistique urbaine durable</a:t>
            </a:r>
            <a:r>
              <a:rPr sz="2000" dirty="0"/>
              <a:t/>
            </a:r>
            <a:br>
              <a:rPr sz="2000" dirty="0"/>
            </a:br>
            <a:endParaRPr lang="fr-FR" sz="2000" b="0" strike="noStrike" spc="-1" dirty="0">
              <a:solidFill>
                <a:srgbClr val="000000"/>
              </a:solidFill>
              <a:latin typeface="Arial"/>
            </a:endParaRPr>
          </a:p>
        </p:txBody>
      </p:sp>
      <p:sp>
        <p:nvSpPr>
          <p:cNvPr id="110" name="PlaceHolder 3"/>
          <p:cNvSpPr>
            <a:spLocks noGrp="1"/>
          </p:cNvSpPr>
          <p:nvPr>
            <p:ph idx="4294967295"/>
          </p:nvPr>
        </p:nvSpPr>
        <p:spPr>
          <a:xfrm>
            <a:off x="401400" y="2392200"/>
            <a:ext cx="11388240" cy="3421800"/>
          </a:xfrm>
          <a:prstGeom prst="rect">
            <a:avLst/>
          </a:prstGeom>
          <a:noFill/>
          <a:ln w="0">
            <a:noFill/>
          </a:ln>
        </p:spPr>
        <p:txBody>
          <a:bodyPr lIns="90000" tIns="45000" rIns="90000" bIns="45000" anchor="t">
            <a:noAutofit/>
          </a:bodyPr>
          <a:lstStyle/>
          <a:p>
            <a:pPr indent="0">
              <a:spcBef>
                <a:spcPts val="1417"/>
              </a:spcBef>
              <a:buNone/>
            </a:pPr>
            <a:endParaRPr lang="fr-FR" sz="1800" b="0" strike="noStrike" spc="-1">
              <a:solidFill>
                <a:srgbClr val="000000"/>
              </a:solidFill>
              <a:latin typeface="Arial"/>
            </a:endParaRPr>
          </a:p>
        </p:txBody>
      </p:sp>
      <p:sp>
        <p:nvSpPr>
          <p:cNvPr id="111" name="Titre 11"/>
          <p:cNvSpPr/>
          <p:nvPr/>
        </p:nvSpPr>
        <p:spPr>
          <a:xfrm>
            <a:off x="401400" y="815040"/>
            <a:ext cx="11478600" cy="6249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b">
            <a:normAutofit fontScale="76000" lnSpcReduction="20000"/>
          </a:bodyPr>
          <a:lstStyle/>
          <a:p>
            <a:pPr>
              <a:lnSpc>
                <a:spcPct val="90000"/>
              </a:lnSpc>
            </a:pPr>
            <a:r>
              <a:rPr lang="fr-FR" sz="3200" b="1" strike="noStrike" spc="-1">
                <a:solidFill>
                  <a:srgbClr val="000000"/>
                </a:solidFill>
                <a:latin typeface="Arial"/>
                <a:ea typeface="Arial"/>
              </a:rPr>
              <a:t>Le portail zfe.green, un outil pour faciliter les déplacements professionnels</a:t>
            </a:r>
            <a:endParaRPr lang="fr-FR" sz="3200" b="0" strike="noStrike" spc="-1">
              <a:solidFill>
                <a:srgbClr val="000000"/>
              </a:solidFill>
              <a:latin typeface="Arial"/>
            </a:endParaRPr>
          </a:p>
        </p:txBody>
      </p:sp>
      <p:pic>
        <p:nvPicPr>
          <p:cNvPr id="112" name="Image 111"/>
          <p:cNvPicPr/>
          <p:nvPr/>
        </p:nvPicPr>
        <p:blipFill>
          <a:blip r:embed="rId3"/>
          <a:stretch/>
        </p:blipFill>
        <p:spPr>
          <a:xfrm>
            <a:off x="180000" y="1620000"/>
            <a:ext cx="11392560" cy="5229360"/>
          </a:xfrm>
          <a:prstGeom prst="rect">
            <a:avLst/>
          </a:prstGeom>
          <a:ln w="0">
            <a:noFill/>
          </a:ln>
        </p:spPr>
      </p:pic>
      <p:pic>
        <p:nvPicPr>
          <p:cNvPr id="113" name="Image 112"/>
          <p:cNvPicPr/>
          <p:nvPr/>
        </p:nvPicPr>
        <p:blipFill>
          <a:blip r:embed="rId4"/>
          <a:stretch/>
        </p:blipFill>
        <p:spPr>
          <a:xfrm>
            <a:off x="11363760" y="6120000"/>
            <a:ext cx="828720" cy="738360"/>
          </a:xfrm>
          <a:prstGeom prst="rect">
            <a:avLst/>
          </a:prstGeom>
          <a:ln w="0">
            <a:noFill/>
          </a:ln>
        </p:spPr>
      </p:pic>
    </p:spTree>
    <p:extLst>
      <p:ext uri="{BB962C8B-B14F-4D97-AF65-F5344CB8AC3E}">
        <p14:creationId xmlns:p14="http://schemas.microsoft.com/office/powerpoint/2010/main" val="416674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PlaceHolder 2"/>
          <p:cNvSpPr>
            <a:spLocks noGrp="1"/>
          </p:cNvSpPr>
          <p:nvPr>
            <p:ph type="title" idx="4294967295"/>
          </p:nvPr>
        </p:nvSpPr>
        <p:spPr>
          <a:xfrm>
            <a:off x="1936080" y="67320"/>
            <a:ext cx="11388240" cy="936720"/>
          </a:xfrm>
          <a:prstGeom prst="rect">
            <a:avLst/>
          </a:prstGeom>
          <a:noFill/>
          <a:ln w="0">
            <a:noFill/>
          </a:ln>
        </p:spPr>
        <p:txBody>
          <a:bodyPr lIns="90000" tIns="45000" rIns="90000" bIns="45000" anchor="b">
            <a:normAutofit/>
          </a:bodyPr>
          <a:lstStyle/>
          <a:p>
            <a:pPr indent="0">
              <a:lnSpc>
                <a:spcPct val="90000"/>
              </a:lnSpc>
              <a:buNone/>
              <a:tabLst>
                <a:tab pos="0" algn="l"/>
              </a:tabLst>
            </a:pPr>
            <a:r>
              <a:rPr lang="fr-FR" sz="2000" b="1" strike="noStrike" spc="-1" dirty="0">
                <a:solidFill>
                  <a:schemeClr val="accent1">
                    <a:lumMod val="40000"/>
                    <a:lumOff val="60000"/>
                  </a:schemeClr>
                </a:solidFill>
                <a:latin typeface="Arial"/>
                <a:ea typeface="Arial"/>
              </a:rPr>
              <a:t>Mettre en œuvre la ZFE : </a:t>
            </a:r>
            <a:r>
              <a:rPr lang="fr-FR" sz="2000" b="1" strike="noStrike" spc="-1" dirty="0">
                <a:solidFill>
                  <a:schemeClr val="accent1">
                    <a:lumMod val="75000"/>
                  </a:schemeClr>
                </a:solidFill>
                <a:latin typeface="Arial"/>
                <a:ea typeface="Arial"/>
              </a:rPr>
              <a:t>déployer la logistique urbaine durable</a:t>
            </a:r>
            <a:r>
              <a:rPr sz="2000" dirty="0"/>
              <a:t/>
            </a:r>
            <a:br>
              <a:rPr sz="2000" dirty="0"/>
            </a:br>
            <a:endParaRPr lang="fr-FR" sz="2000" b="0" strike="noStrike" spc="-1" dirty="0">
              <a:solidFill>
                <a:srgbClr val="000000"/>
              </a:solidFill>
              <a:latin typeface="Arial"/>
            </a:endParaRPr>
          </a:p>
        </p:txBody>
      </p:sp>
      <p:sp>
        <p:nvSpPr>
          <p:cNvPr id="116" name="Titre 11"/>
          <p:cNvSpPr/>
          <p:nvPr/>
        </p:nvSpPr>
        <p:spPr>
          <a:xfrm>
            <a:off x="179999" y="2275560"/>
            <a:ext cx="2187643" cy="384444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b">
            <a:noAutofit/>
          </a:bodyPr>
          <a:lstStyle/>
          <a:p>
            <a:pPr>
              <a:lnSpc>
                <a:spcPct val="90000"/>
              </a:lnSpc>
            </a:pPr>
            <a:r>
              <a:rPr lang="fr-FR" sz="1600" b="1" strike="noStrike" spc="-1" dirty="0">
                <a:solidFill>
                  <a:srgbClr val="002060"/>
                </a:solidFill>
                <a:latin typeface="Arial"/>
                <a:ea typeface="Arial"/>
              </a:rPr>
              <a:t>Exemple :</a:t>
            </a:r>
            <a:endParaRPr lang="fr-FR" sz="1600" b="0" strike="noStrike" spc="-1" dirty="0">
              <a:solidFill>
                <a:srgbClr val="000000"/>
              </a:solidFill>
              <a:latin typeface="Arial"/>
            </a:endParaRPr>
          </a:p>
          <a:p>
            <a:pPr>
              <a:lnSpc>
                <a:spcPct val="90000"/>
              </a:lnSpc>
            </a:pPr>
            <a:endParaRPr lang="fr-FR" sz="1600" b="0" strike="noStrike" spc="-1" dirty="0">
              <a:solidFill>
                <a:srgbClr val="000000"/>
              </a:solidFill>
              <a:latin typeface="Arial"/>
            </a:endParaRPr>
          </a:p>
          <a:p>
            <a:pPr>
              <a:lnSpc>
                <a:spcPct val="90000"/>
              </a:lnSpc>
            </a:pPr>
            <a:r>
              <a:rPr lang="fr-FR" sz="1600" b="1" strike="noStrike" spc="-1" dirty="0">
                <a:solidFill>
                  <a:srgbClr val="002060"/>
                </a:solidFill>
                <a:latin typeface="Arial"/>
                <a:ea typeface="Arial"/>
              </a:rPr>
              <a:t>Dijon -&gt; Valence </a:t>
            </a:r>
            <a:endParaRPr lang="fr-FR" sz="1600" b="0" strike="noStrike" spc="-1" dirty="0">
              <a:solidFill>
                <a:srgbClr val="000000"/>
              </a:solidFill>
              <a:latin typeface="Arial"/>
            </a:endParaRPr>
          </a:p>
          <a:p>
            <a:pPr>
              <a:lnSpc>
                <a:spcPct val="90000"/>
              </a:lnSpc>
            </a:pPr>
            <a:endParaRPr lang="fr-FR" sz="1200" b="0" strike="noStrike" spc="-1" dirty="0">
              <a:solidFill>
                <a:srgbClr val="000000"/>
              </a:solidFill>
              <a:latin typeface="Arial"/>
            </a:endParaRPr>
          </a:p>
          <a:p>
            <a:pPr>
              <a:lnSpc>
                <a:spcPct val="90000"/>
              </a:lnSpc>
            </a:pPr>
            <a:r>
              <a:rPr lang="fr-FR" sz="1600" b="1" strike="noStrike" spc="-1" dirty="0">
                <a:solidFill>
                  <a:srgbClr val="002060"/>
                </a:solidFill>
                <a:latin typeface="Arial"/>
                <a:ea typeface="Arial"/>
              </a:rPr>
              <a:t>VUL </a:t>
            </a:r>
            <a:r>
              <a:rPr lang="fr-FR" sz="1600" b="1" strike="noStrike" spc="-1" dirty="0" err="1">
                <a:solidFill>
                  <a:srgbClr val="002060"/>
                </a:solidFill>
                <a:latin typeface="Arial"/>
                <a:ea typeface="Arial"/>
              </a:rPr>
              <a:t>Crit’air</a:t>
            </a:r>
            <a:r>
              <a:rPr lang="fr-FR" sz="1600" b="1" strike="noStrike" spc="-1" dirty="0">
                <a:solidFill>
                  <a:srgbClr val="002060"/>
                </a:solidFill>
                <a:latin typeface="Arial"/>
                <a:ea typeface="Arial"/>
              </a:rPr>
              <a:t> 4</a:t>
            </a:r>
            <a:endParaRPr lang="fr-FR" sz="1600" b="0" strike="noStrike" spc="-1" dirty="0">
              <a:solidFill>
                <a:srgbClr val="000000"/>
              </a:solidFill>
              <a:latin typeface="Arial"/>
            </a:endParaRPr>
          </a:p>
          <a:p>
            <a:pPr>
              <a:lnSpc>
                <a:spcPct val="90000"/>
              </a:lnSpc>
            </a:pPr>
            <a:endParaRPr lang="fr-FR" sz="1200" b="0" strike="noStrike" spc="-1" dirty="0">
              <a:solidFill>
                <a:srgbClr val="000000"/>
              </a:solidFill>
              <a:latin typeface="Arial"/>
            </a:endParaRPr>
          </a:p>
          <a:p>
            <a:pPr>
              <a:lnSpc>
                <a:spcPct val="90000"/>
              </a:lnSpc>
            </a:pPr>
            <a:r>
              <a:rPr lang="fr-FR" sz="1600" b="1" strike="noStrike" spc="-1" dirty="0">
                <a:solidFill>
                  <a:srgbClr val="002060"/>
                </a:solidFill>
                <a:latin typeface="Arial"/>
                <a:ea typeface="Arial"/>
              </a:rPr>
              <a:t>Pas de dérogation</a:t>
            </a:r>
            <a:endParaRPr lang="fr-FR" sz="1600" b="0" strike="noStrike" spc="-1" dirty="0">
              <a:solidFill>
                <a:srgbClr val="000000"/>
              </a:solidFill>
              <a:latin typeface="Arial"/>
            </a:endParaRPr>
          </a:p>
          <a:p>
            <a:pPr>
              <a:lnSpc>
                <a:spcPct val="90000"/>
              </a:lnSpc>
            </a:pPr>
            <a:endParaRPr lang="fr-FR" sz="1200" b="0" strike="noStrike" spc="-1" dirty="0">
              <a:solidFill>
                <a:srgbClr val="000000"/>
              </a:solidFill>
              <a:latin typeface="Arial"/>
            </a:endParaRPr>
          </a:p>
          <a:p>
            <a:pPr>
              <a:lnSpc>
                <a:spcPct val="90000"/>
              </a:lnSpc>
            </a:pPr>
            <a:r>
              <a:rPr lang="fr-FR" sz="1600" b="1" strike="noStrike" spc="-1" dirty="0">
                <a:solidFill>
                  <a:srgbClr val="002060"/>
                </a:solidFill>
                <a:latin typeface="Arial"/>
                <a:ea typeface="Arial"/>
              </a:rPr>
              <a:t>Proposition d’itinéraire de contournement</a:t>
            </a:r>
            <a:endParaRPr lang="fr-FR" sz="1600" b="0" strike="noStrike" spc="-1" dirty="0">
              <a:solidFill>
                <a:srgbClr val="000000"/>
              </a:solidFill>
              <a:latin typeface="Arial"/>
            </a:endParaRPr>
          </a:p>
          <a:p>
            <a:pPr>
              <a:lnSpc>
                <a:spcPct val="90000"/>
              </a:lnSpc>
            </a:pPr>
            <a:endParaRPr lang="fr-FR" sz="1600" b="0" strike="noStrike" spc="-1" dirty="0">
              <a:solidFill>
                <a:srgbClr val="000000"/>
              </a:solidFill>
              <a:latin typeface="Arial"/>
            </a:endParaRPr>
          </a:p>
          <a:p>
            <a:pPr>
              <a:lnSpc>
                <a:spcPct val="90000"/>
              </a:lnSpc>
            </a:pPr>
            <a:endParaRPr lang="fr-FR" sz="100" b="0" strike="noStrike" spc="-1" dirty="0">
              <a:solidFill>
                <a:srgbClr val="000000"/>
              </a:solidFill>
              <a:latin typeface="Arial"/>
            </a:endParaRPr>
          </a:p>
          <a:p>
            <a:pPr>
              <a:lnSpc>
                <a:spcPct val="90000"/>
              </a:lnSpc>
            </a:pPr>
            <a:r>
              <a:rPr lang="fr-FR" sz="1600" b="1" strike="noStrike" spc="-1" dirty="0">
                <a:solidFill>
                  <a:srgbClr val="002060"/>
                </a:solidFill>
                <a:latin typeface="Arial"/>
                <a:ea typeface="Arial"/>
              </a:rPr>
              <a:t>Accès au nombre de ZFE-m traversées et à la possibilité de franchir les périmètres en fonction de critères </a:t>
            </a:r>
            <a:r>
              <a:rPr lang="fr-FR" sz="1600" b="1" strike="noStrike" spc="-1" dirty="0" err="1">
                <a:solidFill>
                  <a:srgbClr val="002060"/>
                </a:solidFill>
                <a:latin typeface="Arial"/>
                <a:ea typeface="Arial"/>
              </a:rPr>
              <a:t>pré-enregistrés</a:t>
            </a:r>
            <a:endParaRPr lang="fr-FR" sz="1600" b="0" strike="noStrike" spc="-1" dirty="0">
              <a:solidFill>
                <a:srgbClr val="000000"/>
              </a:solidFill>
              <a:latin typeface="Arial"/>
            </a:endParaRPr>
          </a:p>
        </p:txBody>
      </p:sp>
      <p:pic>
        <p:nvPicPr>
          <p:cNvPr id="117" name="Image 116"/>
          <p:cNvPicPr/>
          <p:nvPr/>
        </p:nvPicPr>
        <p:blipFill>
          <a:blip r:embed="rId3"/>
          <a:stretch/>
        </p:blipFill>
        <p:spPr>
          <a:xfrm>
            <a:off x="2230560" y="1004760"/>
            <a:ext cx="9700560" cy="5202720"/>
          </a:xfrm>
          <a:prstGeom prst="rect">
            <a:avLst/>
          </a:prstGeom>
          <a:ln w="0">
            <a:noFill/>
          </a:ln>
        </p:spPr>
      </p:pic>
      <p:sp>
        <p:nvSpPr>
          <p:cNvPr id="118" name="Titre 1"/>
          <p:cNvSpPr/>
          <p:nvPr/>
        </p:nvSpPr>
        <p:spPr>
          <a:xfrm>
            <a:off x="168273" y="1333555"/>
            <a:ext cx="1886760" cy="530511"/>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b">
            <a:noAutofit/>
          </a:bodyPr>
          <a:lstStyle/>
          <a:p>
            <a:pPr>
              <a:lnSpc>
                <a:spcPct val="90000"/>
              </a:lnSpc>
            </a:pPr>
            <a:r>
              <a:rPr lang="fr-FR" sz="2000" b="1" i="1" strike="noStrike" spc="-1" dirty="0" err="1">
                <a:solidFill>
                  <a:srgbClr val="000000"/>
                </a:solidFill>
                <a:latin typeface="Arial"/>
                <a:ea typeface="Arial"/>
              </a:rPr>
              <a:t>zfe.green</a:t>
            </a:r>
            <a:r>
              <a:rPr lang="fr-FR" sz="2000" b="1" strike="noStrike" spc="-1" dirty="0">
                <a:solidFill>
                  <a:srgbClr val="000000"/>
                </a:solidFill>
                <a:latin typeface="Arial"/>
                <a:ea typeface="Arial"/>
              </a:rPr>
              <a:t> :</a:t>
            </a:r>
            <a:endParaRPr lang="fr-FR" sz="2000" b="0" strike="noStrike" spc="-1" dirty="0">
              <a:solidFill>
                <a:srgbClr val="000000"/>
              </a:solidFill>
              <a:latin typeface="Arial"/>
            </a:endParaRPr>
          </a:p>
          <a:p>
            <a:pPr>
              <a:lnSpc>
                <a:spcPct val="90000"/>
              </a:lnSpc>
            </a:pPr>
            <a:r>
              <a:rPr lang="fr-FR" sz="2000" b="1" strike="noStrike" spc="-1" dirty="0">
                <a:solidFill>
                  <a:srgbClr val="000000"/>
                </a:solidFill>
                <a:latin typeface="Arial"/>
                <a:ea typeface="Arial"/>
              </a:rPr>
              <a:t>Le conseil sur les trajets</a:t>
            </a:r>
            <a:endParaRPr lang="fr-FR" sz="2000" b="0" strike="noStrike" spc="-1" dirty="0">
              <a:solidFill>
                <a:srgbClr val="000000"/>
              </a:solidFill>
              <a:latin typeface="Arial"/>
            </a:endParaRPr>
          </a:p>
        </p:txBody>
      </p:sp>
      <p:pic>
        <p:nvPicPr>
          <p:cNvPr id="119" name="Image 118"/>
          <p:cNvPicPr/>
          <p:nvPr/>
        </p:nvPicPr>
        <p:blipFill>
          <a:blip r:embed="rId4"/>
          <a:stretch/>
        </p:blipFill>
        <p:spPr>
          <a:xfrm>
            <a:off x="11160000" y="5938920"/>
            <a:ext cx="1032120" cy="919440"/>
          </a:xfrm>
          <a:prstGeom prst="rect">
            <a:avLst/>
          </a:prstGeom>
          <a:ln w="0">
            <a:noFill/>
          </a:ln>
        </p:spPr>
      </p:pic>
    </p:spTree>
    <p:extLst>
      <p:ext uri="{BB962C8B-B14F-4D97-AF65-F5344CB8AC3E}">
        <p14:creationId xmlns:p14="http://schemas.microsoft.com/office/powerpoint/2010/main" val="3556049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748ED4-67BB-8573-F1AE-EFC3D3D8D8F9}"/>
              </a:ext>
            </a:extLst>
          </p:cNvPr>
          <p:cNvSpPr>
            <a:spLocks noGrp="1"/>
          </p:cNvSpPr>
          <p:nvPr>
            <p:ph type="title"/>
          </p:nvPr>
        </p:nvSpPr>
        <p:spPr>
          <a:xfrm>
            <a:off x="395591" y="2660074"/>
            <a:ext cx="11388916" cy="1445924"/>
          </a:xfrm>
        </p:spPr>
        <p:txBody>
          <a:bodyPr/>
          <a:lstStyle/>
          <a:p>
            <a:pPr algn="ctr"/>
            <a:r>
              <a:rPr lang="fr-FR" dirty="0"/>
              <a:t>Quelles aides financières </a:t>
            </a:r>
            <a:br>
              <a:rPr lang="fr-FR" dirty="0"/>
            </a:br>
            <a:r>
              <a:rPr lang="fr-FR" dirty="0"/>
              <a:t>pour mettre en œuvre la ZFE ?</a:t>
            </a:r>
            <a:br>
              <a:rPr lang="fr-FR" dirty="0"/>
            </a:br>
            <a:r>
              <a:rPr lang="fr-FR" dirty="0"/>
              <a:t/>
            </a:r>
            <a:br>
              <a:rPr lang="fr-FR" dirty="0"/>
            </a:br>
            <a:r>
              <a:rPr lang="fr-FR" dirty="0">
                <a:solidFill>
                  <a:schemeClr val="accent2">
                    <a:lumMod val="60000"/>
                    <a:lumOff val="40000"/>
                  </a:schemeClr>
                </a:solidFill>
              </a:rPr>
              <a:t>Aides à l’acquisition de véhicules peu polluants/vélos et déploiement des infrastructures et réseaux d’avitaillement</a:t>
            </a:r>
          </a:p>
        </p:txBody>
      </p:sp>
      <p:sp>
        <p:nvSpPr>
          <p:cNvPr id="8" name="Espace réservé du contenu 12">
            <a:extLst>
              <a:ext uri="{FF2B5EF4-FFF2-40B4-BE49-F238E27FC236}">
                <a16:creationId xmlns:a16="http://schemas.microsoft.com/office/drawing/2014/main" id="{35D91346-B015-4FF9-9139-9DB216F30E47}"/>
              </a:ext>
            </a:extLst>
          </p:cNvPr>
          <p:cNvSpPr txBox="1">
            <a:spLocks/>
          </p:cNvSpPr>
          <p:nvPr/>
        </p:nvSpPr>
        <p:spPr>
          <a:xfrm>
            <a:off x="395591" y="1921454"/>
            <a:ext cx="11388916" cy="3422568"/>
          </a:xfrm>
          <a:prstGeom prst="rect">
            <a:avLst/>
          </a:prstGeom>
        </p:spPr>
        <p:txBody>
          <a:bodyPr vert="horz" lIns="91440" tIns="45720" rIns="91440" bIns="45720" rtlCol="0">
            <a:noAutofit/>
          </a:bodyPr>
          <a:lstStyle>
            <a:lvl1pPr marL="358775" indent="-358775" algn="l" defTabSz="914400" rtl="0" eaLnBrk="1" latinLnBrk="0" hangingPunct="1">
              <a:lnSpc>
                <a:spcPct val="100000"/>
              </a:lnSpc>
              <a:spcBef>
                <a:spcPts val="0"/>
              </a:spcBef>
              <a:spcAft>
                <a:spcPts val="1200"/>
              </a:spcAft>
              <a:buFont typeface="+mj-lt"/>
              <a:buAutoNum type="arabicPeriod"/>
              <a:defRPr sz="1600" b="1" kern="1200">
                <a:solidFill>
                  <a:schemeClr val="tx1"/>
                </a:solidFill>
                <a:latin typeface="+mn-lt"/>
                <a:ea typeface="+mn-ea"/>
                <a:cs typeface="+mn-cs"/>
              </a:defRPr>
            </a:lvl1pPr>
            <a:lvl2pPr marL="631825" indent="-273050" algn="l" defTabSz="914400" rtl="0" eaLnBrk="1" latinLnBrk="0" hangingPunct="1">
              <a:lnSpc>
                <a:spcPct val="100000"/>
              </a:lnSpc>
              <a:spcBef>
                <a:spcPts val="0"/>
              </a:spcBef>
              <a:spcAft>
                <a:spcPts val="1200"/>
              </a:spcAft>
              <a:buFont typeface="+mj-lt"/>
              <a:buAutoNum type="alphaLcParen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800" dirty="0"/>
          </a:p>
        </p:txBody>
      </p:sp>
    </p:spTree>
    <p:extLst>
      <p:ext uri="{BB962C8B-B14F-4D97-AF65-F5344CB8AC3E}">
        <p14:creationId xmlns:p14="http://schemas.microsoft.com/office/powerpoint/2010/main" val="480983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35</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smtClean="0">
                <a:solidFill>
                  <a:schemeClr val="accent1">
                    <a:lumMod val="40000"/>
                    <a:lumOff val="60000"/>
                  </a:schemeClr>
                </a:solidFill>
              </a:rPr>
              <a:t>Mettre en œuvre la ZFE : </a:t>
            </a:r>
            <a:r>
              <a:rPr lang="fr-FR" sz="2000" dirty="0" smtClean="0">
                <a:solidFill>
                  <a:schemeClr val="accent1">
                    <a:lumMod val="75000"/>
                  </a:schemeClr>
                </a:solidFill>
              </a:rPr>
              <a:t>aides à l’acquisition de véhicules peu polluants / vélos</a:t>
            </a:r>
            <a:r>
              <a:rPr lang="fr-FR" dirty="0" smtClean="0">
                <a:solidFill>
                  <a:schemeClr val="accent2">
                    <a:lumMod val="60000"/>
                    <a:lumOff val="40000"/>
                  </a:schemeClr>
                </a:solidFill>
              </a:rPr>
              <a:t/>
            </a:r>
            <a:br>
              <a:rPr lang="fr-FR" dirty="0" smtClean="0">
                <a:solidFill>
                  <a:schemeClr val="accent2">
                    <a:lumMod val="60000"/>
                    <a:lumOff val="40000"/>
                  </a:schemeClr>
                </a:solidFill>
              </a:rPr>
            </a:br>
            <a:endParaRPr lang="fr-FR" sz="3100"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0" y="1107858"/>
            <a:ext cx="11630803"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smtClean="0"/>
              <a:t>Bonus écologique</a:t>
            </a:r>
            <a:endParaRPr lang="fr-FR" sz="2800" dirty="0"/>
          </a:p>
        </p:txBody>
      </p:sp>
      <p:sp>
        <p:nvSpPr>
          <p:cNvPr id="9" name="Espace réservé du contenu 11"/>
          <p:cNvSpPr>
            <a:spLocks noGrp="1"/>
          </p:cNvSpPr>
          <p:nvPr>
            <p:ph sz="quarter" idx="4294967295"/>
          </p:nvPr>
        </p:nvSpPr>
        <p:spPr>
          <a:xfrm>
            <a:off x="479999" y="1870143"/>
            <a:ext cx="11232000" cy="4500319"/>
          </a:xfrm>
          <a:prstGeom prst="rect">
            <a:avLst/>
          </a:prstGeom>
        </p:spPr>
        <p:txBody>
          <a:bodyPr>
            <a:normAutofit/>
          </a:bodyPr>
          <a:lstStyle/>
          <a:p>
            <a:pPr marL="716982" lvl="1" indent="-380990">
              <a:spcAft>
                <a:spcPts val="0"/>
              </a:spcAft>
            </a:pPr>
            <a:r>
              <a:rPr lang="fr-FR" sz="1800" dirty="0"/>
              <a:t>Aide à l’acquisition (achat ou location) de véhicules électriques</a:t>
            </a:r>
          </a:p>
          <a:p>
            <a:pPr marL="716982" lvl="1" indent="-380990">
              <a:spcAft>
                <a:spcPts val="0"/>
              </a:spcAft>
            </a:pPr>
            <a:r>
              <a:rPr lang="fr-FR" sz="1800" u="sng" dirty="0"/>
              <a:t>Barème 2023</a:t>
            </a:r>
            <a:r>
              <a:rPr lang="fr-FR" sz="1800" dirty="0"/>
              <a:t> </a:t>
            </a:r>
            <a:r>
              <a:rPr lang="fr-FR" sz="1800" dirty="0" smtClean="0"/>
              <a:t>:</a:t>
            </a:r>
          </a:p>
          <a:p>
            <a:pPr marL="335992" lvl="1" indent="0">
              <a:spcAft>
                <a:spcPts val="0"/>
              </a:spcAft>
              <a:buNone/>
            </a:pPr>
            <a:endParaRPr lang="fr-FR" sz="1800" u="sng" dirty="0"/>
          </a:p>
          <a:p>
            <a:pPr marL="335991" lvl="1" indent="0">
              <a:spcAft>
                <a:spcPts val="0"/>
              </a:spcAft>
              <a:buNone/>
            </a:pPr>
            <a:endParaRPr lang="fr-FR" sz="1867" dirty="0"/>
          </a:p>
          <a:p>
            <a:pPr marL="793180" lvl="1" indent="-457189">
              <a:spcAft>
                <a:spcPts val="0"/>
              </a:spcAft>
              <a:buFont typeface="+mj-lt"/>
              <a:buAutoNum type="arabicParenR"/>
            </a:pPr>
            <a:endParaRPr lang="fr-FR" sz="1867" dirty="0"/>
          </a:p>
          <a:p>
            <a:pPr marL="793180" lvl="1" indent="-457189">
              <a:spcAft>
                <a:spcPts val="0"/>
              </a:spcAft>
              <a:buFont typeface="+mj-lt"/>
              <a:buAutoNum type="arabicParenR"/>
            </a:pPr>
            <a:endParaRPr lang="fr-FR" sz="1867" dirty="0"/>
          </a:p>
          <a:p>
            <a:pPr marL="793180" lvl="1" indent="-457189">
              <a:spcAft>
                <a:spcPts val="0"/>
              </a:spcAft>
              <a:buFont typeface="+mj-lt"/>
              <a:buAutoNum type="arabicParenR"/>
            </a:pPr>
            <a:endParaRPr lang="fr-FR" sz="1867" dirty="0"/>
          </a:p>
          <a:p>
            <a:pPr marL="793180" lvl="1" indent="-457189">
              <a:spcAft>
                <a:spcPts val="0"/>
              </a:spcAft>
              <a:buFont typeface="+mj-lt"/>
              <a:buAutoNum type="arabicParenR"/>
            </a:pPr>
            <a:endParaRPr lang="fr-FR" sz="1867" dirty="0"/>
          </a:p>
          <a:p>
            <a:pPr marL="335991" lvl="1" indent="0">
              <a:spcAft>
                <a:spcPts val="0"/>
              </a:spcAft>
              <a:buNone/>
            </a:pPr>
            <a:r>
              <a:rPr lang="fr-FR" sz="1867" dirty="0"/>
              <a:t/>
            </a:r>
            <a:br>
              <a:rPr lang="fr-FR" sz="1867" dirty="0"/>
            </a:br>
            <a:endParaRPr lang="fr-FR" sz="1000" dirty="0"/>
          </a:p>
          <a:p>
            <a:pPr marL="716982" lvl="1" indent="-380990">
              <a:spcAft>
                <a:spcPts val="0"/>
              </a:spcAft>
            </a:pPr>
            <a:r>
              <a:rPr lang="fr-FR" sz="1867" u="sng" dirty="0"/>
              <a:t>Autres véhicules :</a:t>
            </a:r>
            <a:endParaRPr lang="fr-FR" sz="1333" dirty="0"/>
          </a:p>
          <a:p>
            <a:pPr marL="956976" lvl="2" indent="-380990">
              <a:spcAft>
                <a:spcPts val="0"/>
              </a:spcAft>
            </a:pPr>
            <a:r>
              <a:rPr lang="fr-FR" sz="1467" dirty="0"/>
              <a:t>Aide à l’acquisition </a:t>
            </a:r>
            <a:r>
              <a:rPr lang="fr-FR" sz="1467" dirty="0" smtClean="0"/>
              <a:t>d’une voiture ou camionnette électrique </a:t>
            </a:r>
            <a:r>
              <a:rPr lang="fr-FR" sz="1467" dirty="0"/>
              <a:t>d’occasion : 1 000 € (uniquement </a:t>
            </a:r>
            <a:r>
              <a:rPr lang="fr-FR" sz="1467" dirty="0" smtClean="0"/>
              <a:t>pour les particuliers)</a:t>
            </a:r>
            <a:endParaRPr lang="fr-FR" sz="1467" dirty="0"/>
          </a:p>
          <a:p>
            <a:pPr marL="956976" lvl="2" indent="-380990">
              <a:spcAft>
                <a:spcPts val="0"/>
              </a:spcAft>
            </a:pPr>
            <a:r>
              <a:rPr lang="fr-FR" sz="1467" dirty="0"/>
              <a:t>Aide à l’acquisition d’un </a:t>
            </a:r>
            <a:r>
              <a:rPr lang="fr-FR" sz="1467" dirty="0" smtClean="0"/>
              <a:t>cycle électrique ou non </a:t>
            </a:r>
            <a:r>
              <a:rPr lang="fr-FR" sz="1467" dirty="0"/>
              <a:t>(vélo, vélo cargo</a:t>
            </a:r>
            <a:r>
              <a:rPr lang="fr-FR" sz="1467" dirty="0" smtClean="0"/>
              <a:t>, adapté, pliant, </a:t>
            </a:r>
            <a:r>
              <a:rPr lang="fr-FR" sz="1467" dirty="0"/>
              <a:t>remorque électrique) : jusqu’à 2 000 €</a:t>
            </a:r>
          </a:p>
          <a:p>
            <a:pPr marL="956976" lvl="2" indent="-380990">
              <a:spcAft>
                <a:spcPts val="0"/>
              </a:spcAft>
            </a:pPr>
            <a:r>
              <a:rPr lang="fr-FR" sz="1467" dirty="0"/>
              <a:t>Aide à l’acquisition d’un 2-3 roues et quadricycles électriques </a:t>
            </a:r>
            <a:r>
              <a:rPr lang="fr-FR" sz="1467" dirty="0" smtClean="0"/>
              <a:t>: jusqu’à </a:t>
            </a:r>
            <a:r>
              <a:rPr lang="fr-FR" sz="1467" dirty="0"/>
              <a:t>900 € </a:t>
            </a:r>
          </a:p>
          <a:p>
            <a:pPr marL="956976" lvl="2" indent="-380990">
              <a:spcAft>
                <a:spcPts val="0"/>
              </a:spcAft>
            </a:pPr>
            <a:r>
              <a:rPr lang="fr-FR" sz="1467" dirty="0"/>
              <a:t>Aide taxi PMR JOP 2024 : 22 000 € pour un véhicule électrique et 15 000 € pour un véhicule </a:t>
            </a:r>
            <a:r>
              <a:rPr lang="fr-FR" sz="1467" dirty="0" err="1"/>
              <a:t>Crit’Air</a:t>
            </a:r>
            <a:r>
              <a:rPr lang="fr-FR" sz="1467" dirty="0"/>
              <a:t> 1 </a:t>
            </a:r>
          </a:p>
        </p:txBody>
      </p:sp>
      <p:graphicFrame>
        <p:nvGraphicFramePr>
          <p:cNvPr id="13" name="Espace réservé du contenu 1"/>
          <p:cNvGraphicFramePr>
            <a:graphicFrameLocks/>
          </p:cNvGraphicFramePr>
          <p:nvPr>
            <p:extLst/>
          </p:nvPr>
        </p:nvGraphicFramePr>
        <p:xfrm>
          <a:off x="401540" y="2566735"/>
          <a:ext cx="11264290" cy="2162652"/>
        </p:xfrm>
        <a:graphic>
          <a:graphicData uri="http://schemas.openxmlformats.org/drawingml/2006/table">
            <a:tbl>
              <a:tblPr firstRow="1" firstCol="1" bandRow="1">
                <a:tableStyleId>{5C22544A-7EE6-4342-B048-85BDC9FD1C3A}</a:tableStyleId>
              </a:tblPr>
              <a:tblGrid>
                <a:gridCol w="1595913">
                  <a:extLst>
                    <a:ext uri="{9D8B030D-6E8A-4147-A177-3AD203B41FA5}">
                      <a16:colId xmlns:a16="http://schemas.microsoft.com/office/drawing/2014/main" val="28566335"/>
                    </a:ext>
                  </a:extLst>
                </a:gridCol>
                <a:gridCol w="1484170">
                  <a:extLst>
                    <a:ext uri="{9D8B030D-6E8A-4147-A177-3AD203B41FA5}">
                      <a16:colId xmlns:a16="http://schemas.microsoft.com/office/drawing/2014/main" val="2453635390"/>
                    </a:ext>
                  </a:extLst>
                </a:gridCol>
                <a:gridCol w="1854827">
                  <a:extLst>
                    <a:ext uri="{9D8B030D-6E8A-4147-A177-3AD203B41FA5}">
                      <a16:colId xmlns:a16="http://schemas.microsoft.com/office/drawing/2014/main" val="56494500"/>
                    </a:ext>
                  </a:extLst>
                </a:gridCol>
                <a:gridCol w="1723274">
                  <a:extLst>
                    <a:ext uri="{9D8B030D-6E8A-4147-A177-3AD203B41FA5}">
                      <a16:colId xmlns:a16="http://schemas.microsoft.com/office/drawing/2014/main" val="3575901939"/>
                    </a:ext>
                  </a:extLst>
                </a:gridCol>
                <a:gridCol w="1602124">
                  <a:extLst>
                    <a:ext uri="{9D8B030D-6E8A-4147-A177-3AD203B41FA5}">
                      <a16:colId xmlns:a16="http://schemas.microsoft.com/office/drawing/2014/main" val="3433082159"/>
                    </a:ext>
                  </a:extLst>
                </a:gridCol>
                <a:gridCol w="1602124">
                  <a:extLst>
                    <a:ext uri="{9D8B030D-6E8A-4147-A177-3AD203B41FA5}">
                      <a16:colId xmlns:a16="http://schemas.microsoft.com/office/drawing/2014/main" val="1776154013"/>
                    </a:ext>
                  </a:extLst>
                </a:gridCol>
                <a:gridCol w="1401858">
                  <a:extLst>
                    <a:ext uri="{9D8B030D-6E8A-4147-A177-3AD203B41FA5}">
                      <a16:colId xmlns:a16="http://schemas.microsoft.com/office/drawing/2014/main" val="1040280279"/>
                    </a:ext>
                  </a:extLst>
                </a:gridCol>
              </a:tblGrid>
              <a:tr h="244272">
                <a:tc>
                  <a:txBody>
                    <a:bodyPr/>
                    <a:lstStyle/>
                    <a:p>
                      <a:pPr algn="ctr">
                        <a:lnSpc>
                          <a:spcPct val="115000"/>
                        </a:lnSpc>
                        <a:spcAft>
                          <a:spcPts val="0"/>
                        </a:spcAft>
                      </a:pPr>
                      <a:r>
                        <a:rPr lang="fr-FR" sz="1200" dirty="0">
                          <a:effectLst/>
                        </a:rPr>
                        <a:t>Catégorie</a:t>
                      </a:r>
                      <a:endParaRPr lang="fr-FR" sz="1300" dirty="0">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a:tc>
                <a:tc gridSpan="2">
                  <a:txBody>
                    <a:bodyPr/>
                    <a:lstStyle/>
                    <a:p>
                      <a:pPr algn="ctr">
                        <a:lnSpc>
                          <a:spcPct val="115000"/>
                        </a:lnSpc>
                        <a:spcAft>
                          <a:spcPts val="0"/>
                        </a:spcAft>
                      </a:pPr>
                      <a:r>
                        <a:rPr lang="fr-FR" sz="1200" dirty="0">
                          <a:effectLst/>
                        </a:rPr>
                        <a:t>Personne Physique (RFR/part &gt; 14 089)</a:t>
                      </a:r>
                      <a:endParaRPr lang="fr-FR" sz="1300" dirty="0">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a:tc>
                <a:tc hMerge="1">
                  <a:txBody>
                    <a:bodyPr/>
                    <a:lstStyle/>
                    <a:p>
                      <a:endParaRPr lang="fr-FR"/>
                    </a:p>
                  </a:txBody>
                  <a:tcPr/>
                </a:tc>
                <a:tc gridSpan="2">
                  <a:txBody>
                    <a:bodyPr/>
                    <a:lstStyle/>
                    <a:p>
                      <a:pPr algn="ctr">
                        <a:lnSpc>
                          <a:spcPct val="115000"/>
                        </a:lnSpc>
                        <a:spcAft>
                          <a:spcPts val="0"/>
                        </a:spcAft>
                      </a:pPr>
                      <a:r>
                        <a:rPr lang="fr-FR" sz="1200" dirty="0">
                          <a:effectLst/>
                        </a:rPr>
                        <a:t>Personne Physique (RFR/part ≤  14 089)</a:t>
                      </a:r>
                      <a:endParaRPr lang="fr-FR" sz="1300" dirty="0">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a:tc>
                <a:tc hMerge="1">
                  <a:txBody>
                    <a:bodyPr/>
                    <a:lstStyle/>
                    <a:p>
                      <a:endParaRPr lang="fr-FR"/>
                    </a:p>
                  </a:txBody>
                  <a:tcPr/>
                </a:tc>
                <a:tc gridSpan="2">
                  <a:txBody>
                    <a:bodyPr/>
                    <a:lstStyle/>
                    <a:p>
                      <a:pPr algn="ctr">
                        <a:lnSpc>
                          <a:spcPct val="115000"/>
                        </a:lnSpc>
                        <a:spcAft>
                          <a:spcPts val="0"/>
                        </a:spcAft>
                      </a:pPr>
                      <a:r>
                        <a:rPr lang="fr-FR" sz="1200" dirty="0">
                          <a:effectLst/>
                        </a:rPr>
                        <a:t>Personne Morale</a:t>
                      </a:r>
                      <a:endParaRPr lang="fr-FR" sz="1300" dirty="0">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a:tc>
                <a:tc hMerge="1">
                  <a:txBody>
                    <a:bodyPr/>
                    <a:lstStyle/>
                    <a:p>
                      <a:endParaRPr lang="fr-FR"/>
                    </a:p>
                  </a:txBody>
                  <a:tcPr/>
                </a:tc>
                <a:extLst>
                  <a:ext uri="{0D108BD9-81ED-4DB2-BD59-A6C34878D82A}">
                    <a16:rowId xmlns:a16="http://schemas.microsoft.com/office/drawing/2014/main" val="4143330398"/>
                  </a:ext>
                </a:extLst>
              </a:tr>
              <a:tr h="1215561">
                <a:tc>
                  <a:txBody>
                    <a:bodyPr/>
                    <a:lstStyle/>
                    <a:p>
                      <a:pPr algn="ctr">
                        <a:lnSpc>
                          <a:spcPct val="115000"/>
                        </a:lnSpc>
                        <a:spcAft>
                          <a:spcPts val="0"/>
                        </a:spcAft>
                      </a:pPr>
                      <a:r>
                        <a:rPr lang="fr-FR" sz="1200" dirty="0">
                          <a:effectLst/>
                        </a:rPr>
                        <a:t>Véhicule acquis</a:t>
                      </a:r>
                      <a:endParaRPr lang="fr-FR" sz="1300" dirty="0">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15000"/>
                        </a:lnSpc>
                        <a:spcAft>
                          <a:spcPts val="0"/>
                        </a:spcAft>
                      </a:pPr>
                      <a:r>
                        <a:rPr lang="fr-FR" sz="1200" dirty="0" smtClean="0">
                          <a:effectLst/>
                        </a:rPr>
                        <a:t>Voiture Electrique </a:t>
                      </a:r>
                      <a:r>
                        <a:rPr lang="fr-FR" sz="1200" dirty="0">
                          <a:effectLst/>
                        </a:rPr>
                        <a:t>(prix &lt; 47 k€ et masse &lt; 2,4t en 2023)</a:t>
                      </a:r>
                      <a:endParaRPr lang="fr-FR" sz="1300" dirty="0">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15000"/>
                        </a:lnSpc>
                        <a:spcAft>
                          <a:spcPts val="0"/>
                        </a:spcAft>
                      </a:pPr>
                      <a:r>
                        <a:rPr lang="fr-FR" sz="1200" dirty="0" smtClean="0">
                          <a:effectLst/>
                        </a:rPr>
                        <a:t>Camionnette électrique</a:t>
                      </a:r>
                      <a:endParaRPr lang="fr-FR" sz="1300" dirty="0">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15000"/>
                        </a:lnSpc>
                        <a:spcAft>
                          <a:spcPts val="0"/>
                        </a:spcAft>
                      </a:pPr>
                      <a:r>
                        <a:rPr lang="fr-FR" sz="1200" dirty="0" smtClean="0">
                          <a:effectLst/>
                        </a:rPr>
                        <a:t>Voiture Electrique </a:t>
                      </a:r>
                      <a:r>
                        <a:rPr lang="fr-FR" sz="1200" dirty="0">
                          <a:effectLst/>
                        </a:rPr>
                        <a:t>(prix &lt; 47 k€ et </a:t>
                      </a:r>
                      <a:r>
                        <a:rPr lang="fr-FR" sz="1200" dirty="0" smtClean="0">
                          <a:effectLst/>
                        </a:rPr>
                        <a:t>masse &lt; </a:t>
                      </a:r>
                      <a:r>
                        <a:rPr lang="fr-FR" sz="1200" dirty="0">
                          <a:effectLst/>
                        </a:rPr>
                        <a:t>2,4t en 2023)</a:t>
                      </a:r>
                      <a:endParaRPr lang="fr-FR" sz="1300" dirty="0">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15000"/>
                        </a:lnSpc>
                        <a:spcAft>
                          <a:spcPts val="0"/>
                        </a:spcAft>
                      </a:pPr>
                      <a:r>
                        <a:rPr lang="fr-FR" sz="1200" dirty="0" smtClean="0">
                          <a:effectLst/>
                        </a:rPr>
                        <a:t>Camionnette électrique</a:t>
                      </a:r>
                      <a:endParaRPr lang="fr-FR" sz="1300" dirty="0">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15000"/>
                        </a:lnSpc>
                        <a:spcAft>
                          <a:spcPts val="0"/>
                        </a:spcAft>
                      </a:pPr>
                      <a:r>
                        <a:rPr lang="fr-FR" sz="1200" dirty="0" smtClean="0">
                          <a:effectLst/>
                        </a:rPr>
                        <a:t>Voiture Electrique </a:t>
                      </a:r>
                      <a:r>
                        <a:rPr lang="fr-FR" sz="1200" dirty="0">
                          <a:effectLst/>
                        </a:rPr>
                        <a:t>(prix &lt; 47 k€ et masse &lt; 2,4t en 2023)</a:t>
                      </a:r>
                      <a:endParaRPr lang="fr-FR" sz="1300" dirty="0">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15000"/>
                        </a:lnSpc>
                        <a:spcAft>
                          <a:spcPts val="0"/>
                        </a:spcAft>
                      </a:pPr>
                      <a:r>
                        <a:rPr lang="fr-FR" sz="1200" dirty="0" smtClean="0">
                          <a:effectLst/>
                        </a:rPr>
                        <a:t>Camionnette électrique</a:t>
                      </a:r>
                      <a:endParaRPr lang="fr-FR" sz="1300" dirty="0">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348478443"/>
                  </a:ext>
                </a:extLst>
              </a:tr>
              <a:tr h="468547">
                <a:tc>
                  <a:txBody>
                    <a:bodyPr/>
                    <a:lstStyle/>
                    <a:p>
                      <a:pPr algn="ctr">
                        <a:lnSpc>
                          <a:spcPct val="115000"/>
                        </a:lnSpc>
                        <a:spcAft>
                          <a:spcPts val="0"/>
                        </a:spcAft>
                      </a:pPr>
                      <a:r>
                        <a:rPr lang="fr-FR" sz="1200" dirty="0">
                          <a:effectLst/>
                        </a:rPr>
                        <a:t>Montant d’aide 2023</a:t>
                      </a:r>
                      <a:endParaRPr lang="fr-FR" sz="1300" dirty="0">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15000"/>
                        </a:lnSpc>
                        <a:spcAft>
                          <a:spcPts val="0"/>
                        </a:spcAft>
                      </a:pPr>
                      <a:r>
                        <a:rPr lang="fr-FR" sz="1200" dirty="0">
                          <a:effectLst/>
                        </a:rPr>
                        <a:t>5 000 €</a:t>
                      </a:r>
                      <a:endParaRPr lang="fr-FR" sz="1300" dirty="0">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15000"/>
                        </a:lnSpc>
                        <a:spcAft>
                          <a:spcPts val="0"/>
                        </a:spcAft>
                      </a:pPr>
                      <a:r>
                        <a:rPr lang="fr-FR" sz="1200" dirty="0" smtClean="0">
                          <a:effectLst/>
                        </a:rPr>
                        <a:t>6 000 €</a:t>
                      </a:r>
                      <a:endParaRPr lang="fr-FR" sz="1300" dirty="0">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15000"/>
                        </a:lnSpc>
                        <a:spcAft>
                          <a:spcPts val="0"/>
                        </a:spcAft>
                      </a:pPr>
                      <a:r>
                        <a:rPr lang="fr-FR" sz="1200" dirty="0">
                          <a:effectLst/>
                        </a:rPr>
                        <a:t>7 000 €</a:t>
                      </a:r>
                      <a:endParaRPr lang="fr-FR" sz="1300" dirty="0">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15000"/>
                        </a:lnSpc>
                        <a:spcAft>
                          <a:spcPts val="0"/>
                        </a:spcAft>
                      </a:pPr>
                      <a:r>
                        <a:rPr lang="fr-FR" sz="1200" dirty="0" smtClean="0">
                          <a:effectLst/>
                        </a:rPr>
                        <a:t>8 000 €</a:t>
                      </a:r>
                      <a:endParaRPr lang="fr-FR" sz="1300" dirty="0">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15000"/>
                        </a:lnSpc>
                        <a:spcAft>
                          <a:spcPts val="0"/>
                        </a:spcAft>
                      </a:pPr>
                      <a:r>
                        <a:rPr lang="fr-FR" sz="1200" dirty="0" smtClean="0">
                          <a:effectLst/>
                        </a:rPr>
                        <a:t>3 000 €</a:t>
                      </a:r>
                      <a:endParaRPr lang="fr-FR" sz="1300" dirty="0">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a:tc>
                <a:tc>
                  <a:txBody>
                    <a:bodyPr/>
                    <a:lstStyle/>
                    <a:p>
                      <a:pPr algn="ctr">
                        <a:lnSpc>
                          <a:spcPct val="115000"/>
                        </a:lnSpc>
                        <a:spcAft>
                          <a:spcPts val="0"/>
                        </a:spcAft>
                      </a:pPr>
                      <a:r>
                        <a:rPr lang="fr-FR" sz="1200" baseline="0" dirty="0" smtClean="0">
                          <a:effectLst/>
                        </a:rPr>
                        <a:t>4 000</a:t>
                      </a:r>
                      <a:r>
                        <a:rPr lang="fr-FR" sz="1200" dirty="0" smtClean="0">
                          <a:effectLst/>
                        </a:rPr>
                        <a:t> </a:t>
                      </a:r>
                      <a:r>
                        <a:rPr lang="fr-FR" sz="1200" dirty="0">
                          <a:effectLst/>
                        </a:rPr>
                        <a:t>€</a:t>
                      </a:r>
                      <a:endParaRPr lang="fr-FR" sz="1300" dirty="0">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4063667716"/>
                  </a:ext>
                </a:extLst>
              </a:tr>
              <a:tr h="234272">
                <a:tc gridSpan="7">
                  <a:txBody>
                    <a:bodyPr/>
                    <a:lstStyle/>
                    <a:p>
                      <a:pPr algn="ctr">
                        <a:lnSpc>
                          <a:spcPct val="115000"/>
                        </a:lnSpc>
                        <a:spcAft>
                          <a:spcPts val="0"/>
                        </a:spcAft>
                      </a:pPr>
                      <a:r>
                        <a:rPr lang="fr-FR" sz="1200" dirty="0">
                          <a:effectLst/>
                        </a:rPr>
                        <a:t>+ 1 000 € dans les territoires d’outre-mer</a:t>
                      </a:r>
                      <a:endParaRPr lang="fr-FR" sz="1300" dirty="0">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283079"/>
                  </a:ext>
                </a:extLst>
              </a:tr>
            </a:tbl>
          </a:graphicData>
        </a:graphic>
      </p:graphicFrame>
    </p:spTree>
    <p:extLst>
      <p:ext uri="{BB962C8B-B14F-4D97-AF65-F5344CB8AC3E}">
        <p14:creationId xmlns:p14="http://schemas.microsoft.com/office/powerpoint/2010/main" val="15610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36</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679986"/>
            <a:ext cx="11388916" cy="937351"/>
          </a:xfrm>
        </p:spPr>
        <p:txBody>
          <a:bodyPr>
            <a:normAutofit/>
          </a:bodyPr>
          <a:lstStyle/>
          <a:p>
            <a:r>
              <a:rPr lang="fr-FR" sz="2000" dirty="0" smtClean="0">
                <a:solidFill>
                  <a:schemeClr val="accent1">
                    <a:lumMod val="40000"/>
                    <a:lumOff val="60000"/>
                  </a:schemeClr>
                </a:solidFill>
              </a:rPr>
              <a:t>Mettre en œuvre la ZFE : </a:t>
            </a:r>
            <a:r>
              <a:rPr lang="fr-FR" sz="2000" dirty="0" smtClean="0">
                <a:solidFill>
                  <a:schemeClr val="accent1">
                    <a:lumMod val="75000"/>
                  </a:schemeClr>
                </a:solidFill>
              </a:rPr>
              <a:t>aides à l’acquisition de véhicules peu polluants / vélos</a:t>
            </a:r>
            <a:r>
              <a:rPr lang="fr-FR" dirty="0" smtClean="0">
                <a:solidFill>
                  <a:schemeClr val="accent2">
                    <a:lumMod val="60000"/>
                    <a:lumOff val="40000"/>
                  </a:schemeClr>
                </a:solidFill>
              </a:rPr>
              <a:t/>
            </a:r>
            <a:br>
              <a:rPr lang="fr-FR" dirty="0" smtClean="0">
                <a:solidFill>
                  <a:schemeClr val="accent2">
                    <a:lumMod val="60000"/>
                    <a:lumOff val="40000"/>
                  </a:schemeClr>
                </a:solidFill>
              </a:rPr>
            </a:br>
            <a:endParaRPr lang="fr-FR" sz="3100"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1" y="948081"/>
            <a:ext cx="11630803"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smtClean="0"/>
              <a:t>Prime à la conversion ou au </a:t>
            </a:r>
            <a:r>
              <a:rPr lang="fr-FR" dirty="0" err="1" smtClean="0"/>
              <a:t>retrofit</a:t>
            </a:r>
            <a:endParaRPr lang="fr-FR" sz="2800" dirty="0"/>
          </a:p>
        </p:txBody>
      </p:sp>
      <p:sp>
        <p:nvSpPr>
          <p:cNvPr id="9" name="Espace réservé du contenu 11"/>
          <p:cNvSpPr>
            <a:spLocks noGrp="1"/>
          </p:cNvSpPr>
          <p:nvPr>
            <p:ph sz="quarter" idx="4294967295"/>
          </p:nvPr>
        </p:nvSpPr>
        <p:spPr>
          <a:xfrm>
            <a:off x="239348" y="1707448"/>
            <a:ext cx="11713301" cy="4663013"/>
          </a:xfrm>
          <a:prstGeom prst="rect">
            <a:avLst/>
          </a:prstGeom>
        </p:spPr>
        <p:txBody>
          <a:bodyPr/>
          <a:lstStyle/>
          <a:p>
            <a:pPr marL="716982" lvl="1" indent="-380990">
              <a:spcAft>
                <a:spcPts val="0"/>
              </a:spcAft>
            </a:pPr>
            <a:r>
              <a:rPr lang="fr-FR" sz="1600" dirty="0" smtClean="0"/>
              <a:t>Aide à l’acquisition (achat ou location) d’un véhicule peu polluant neuf ou d’occasion, sous réserve de la mise au rebut d’un véhicule </a:t>
            </a:r>
            <a:r>
              <a:rPr lang="fr-FR" sz="1600" dirty="0" err="1" smtClean="0"/>
              <a:t>Crit’Air</a:t>
            </a:r>
            <a:r>
              <a:rPr lang="fr-FR" sz="1600" dirty="0" smtClean="0"/>
              <a:t> 3 ou plus ancien</a:t>
            </a:r>
          </a:p>
          <a:p>
            <a:pPr marL="716982" lvl="1" indent="-380990">
              <a:spcAft>
                <a:spcPts val="0"/>
              </a:spcAft>
            </a:pPr>
            <a:r>
              <a:rPr lang="fr-FR" sz="1600" u="sng" dirty="0" smtClean="0"/>
              <a:t>Barème </a:t>
            </a:r>
            <a:r>
              <a:rPr lang="fr-FR" sz="1600" u="sng" dirty="0"/>
              <a:t>2023 </a:t>
            </a:r>
            <a:r>
              <a:rPr lang="fr-FR" sz="1600" u="sng" dirty="0" smtClean="0"/>
              <a:t>:</a:t>
            </a:r>
          </a:p>
          <a:p>
            <a:pPr marL="716982" lvl="1" indent="-380990">
              <a:spcAft>
                <a:spcPts val="0"/>
              </a:spcAft>
            </a:pPr>
            <a:endParaRPr lang="fr-FR" sz="1600" u="sng" dirty="0"/>
          </a:p>
          <a:p>
            <a:pPr marL="716982" lvl="1" indent="-380990">
              <a:spcAft>
                <a:spcPts val="0"/>
              </a:spcAft>
            </a:pPr>
            <a:endParaRPr lang="fr-FR" sz="1600" u="sng" dirty="0"/>
          </a:p>
          <a:p>
            <a:pPr marL="716982" lvl="1" indent="-380990">
              <a:spcAft>
                <a:spcPts val="0"/>
              </a:spcAft>
            </a:pPr>
            <a:endParaRPr lang="fr-FR" sz="1600" u="sng" dirty="0"/>
          </a:p>
          <a:p>
            <a:pPr marL="716982" lvl="1" indent="-380990">
              <a:spcAft>
                <a:spcPts val="0"/>
              </a:spcAft>
            </a:pPr>
            <a:endParaRPr lang="fr-FR" sz="1600" u="sng" dirty="0"/>
          </a:p>
          <a:p>
            <a:pPr marL="716982" lvl="1" indent="-380990">
              <a:spcAft>
                <a:spcPts val="0"/>
              </a:spcAft>
            </a:pPr>
            <a:endParaRPr lang="fr-FR" sz="1600" u="sng" dirty="0"/>
          </a:p>
          <a:p>
            <a:pPr marL="716982" lvl="1" indent="-380990">
              <a:spcAft>
                <a:spcPts val="0"/>
              </a:spcAft>
            </a:pPr>
            <a:endParaRPr lang="fr-FR" sz="1600" u="sng" dirty="0"/>
          </a:p>
          <a:p>
            <a:pPr marL="716982" lvl="1" indent="-380990">
              <a:spcAft>
                <a:spcPts val="0"/>
              </a:spcAft>
            </a:pPr>
            <a:endParaRPr lang="fr-FR" sz="1600" u="sng" dirty="0"/>
          </a:p>
          <a:p>
            <a:pPr marL="716982" lvl="1" indent="-380990">
              <a:spcAft>
                <a:spcPts val="0"/>
              </a:spcAft>
            </a:pPr>
            <a:endParaRPr lang="fr-FR" sz="1600" u="sng" dirty="0"/>
          </a:p>
          <a:p>
            <a:pPr marL="716982" lvl="1" indent="-380990">
              <a:spcAft>
                <a:spcPts val="0"/>
              </a:spcAft>
            </a:pPr>
            <a:endParaRPr lang="fr-FR" sz="1600" u="sng" dirty="0"/>
          </a:p>
          <a:p>
            <a:pPr marL="716982" lvl="1" indent="-380990">
              <a:spcAft>
                <a:spcPts val="0"/>
              </a:spcAft>
            </a:pPr>
            <a:endParaRPr lang="fr-FR" sz="1200" b="1" dirty="0" smtClean="0"/>
          </a:p>
          <a:p>
            <a:pPr marL="716982" lvl="1" indent="-380990">
              <a:spcAft>
                <a:spcPts val="0"/>
              </a:spcAft>
            </a:pPr>
            <a:r>
              <a:rPr lang="fr-FR" sz="1500" b="1" dirty="0" smtClean="0"/>
              <a:t>En </a:t>
            </a:r>
            <a:r>
              <a:rPr lang="fr-FR" sz="1500" b="1" dirty="0"/>
              <a:t>ZFE : surprime de 1 000 €</a:t>
            </a:r>
            <a:r>
              <a:rPr lang="fr-FR" sz="1500" dirty="0"/>
              <a:t>. Montant augmenté au niveau de l’aide attribuée par une collectivité locale le cas échéant, dans la limite de 2 000 €, soit </a:t>
            </a:r>
            <a:r>
              <a:rPr lang="fr-FR" sz="1500" b="1" dirty="0"/>
              <a:t>jusqu’à 3 000 € de surprime</a:t>
            </a:r>
            <a:r>
              <a:rPr lang="fr-FR" sz="1500" dirty="0"/>
              <a:t> et possibilité de mise en place d’un guichet unique</a:t>
            </a:r>
          </a:p>
          <a:p>
            <a:pPr marL="716982" lvl="1" indent="-380990">
              <a:spcAft>
                <a:spcPts val="0"/>
              </a:spcAft>
            </a:pPr>
            <a:r>
              <a:rPr lang="fr-FR" sz="1500" dirty="0"/>
              <a:t>Aide à l’acquisition d’un cycle </a:t>
            </a:r>
            <a:r>
              <a:rPr lang="fr-FR" sz="1500" dirty="0" smtClean="0"/>
              <a:t>électrique (vélo</a:t>
            </a:r>
            <a:r>
              <a:rPr lang="fr-FR" sz="1500" dirty="0"/>
              <a:t>, vélo </a:t>
            </a:r>
            <a:r>
              <a:rPr lang="fr-FR" sz="1500" dirty="0" smtClean="0"/>
              <a:t>cargo, </a:t>
            </a:r>
            <a:r>
              <a:rPr lang="fr-FR" sz="1500" dirty="0"/>
              <a:t>remorque électrique) : jusqu’à 3 000 €</a:t>
            </a:r>
          </a:p>
          <a:p>
            <a:pPr marL="716982" lvl="1" indent="-380990">
              <a:spcAft>
                <a:spcPts val="0"/>
              </a:spcAft>
            </a:pPr>
            <a:r>
              <a:rPr lang="fr-FR" sz="1500" dirty="0"/>
              <a:t>Aide à l’acquisition d’un 2-3 roues et quadricycles électriques : 1 100 € </a:t>
            </a:r>
          </a:p>
          <a:p>
            <a:pPr marL="716982" lvl="1" indent="-380990">
              <a:spcAft>
                <a:spcPts val="0"/>
              </a:spcAft>
            </a:pPr>
            <a:endParaRPr lang="fr-FR" sz="1600" dirty="0"/>
          </a:p>
          <a:p>
            <a:pPr marL="716982" lvl="1" indent="-380990">
              <a:spcAft>
                <a:spcPts val="0"/>
              </a:spcAft>
            </a:pPr>
            <a:endParaRPr lang="fr-FR" sz="1600" dirty="0"/>
          </a:p>
          <a:p>
            <a:pPr marL="716982" lvl="1" indent="-380990">
              <a:spcAft>
                <a:spcPts val="0"/>
              </a:spcAft>
            </a:pPr>
            <a:endParaRPr lang="fr-FR" sz="1600" u="sng" dirty="0"/>
          </a:p>
          <a:p>
            <a:pPr lvl="1" indent="0">
              <a:spcAft>
                <a:spcPts val="0"/>
              </a:spcAft>
              <a:buNone/>
            </a:pPr>
            <a:endParaRPr lang="fr-FR" sz="1600" u="sng" dirty="0"/>
          </a:p>
          <a:p>
            <a:pPr marL="716982" lvl="1" indent="-380990">
              <a:spcBef>
                <a:spcPts val="2400"/>
              </a:spcBef>
              <a:spcAft>
                <a:spcPts val="0"/>
              </a:spcAft>
            </a:pPr>
            <a:endParaRPr lang="fr-FR" sz="1600" dirty="0"/>
          </a:p>
        </p:txBody>
      </p:sp>
      <p:graphicFrame>
        <p:nvGraphicFramePr>
          <p:cNvPr id="13" name="Espace réservé du contenu 5"/>
          <p:cNvGraphicFramePr>
            <a:graphicFrameLocks/>
          </p:cNvGraphicFramePr>
          <p:nvPr>
            <p:extLst/>
          </p:nvPr>
        </p:nvGraphicFramePr>
        <p:xfrm>
          <a:off x="239350" y="2517581"/>
          <a:ext cx="11472653" cy="2699004"/>
        </p:xfrm>
        <a:graphic>
          <a:graphicData uri="http://schemas.openxmlformats.org/drawingml/2006/table">
            <a:tbl>
              <a:tblPr firstRow="1" firstCol="1" bandRow="1">
                <a:tableStyleId>{5C22544A-7EE6-4342-B048-85BDC9FD1C3A}</a:tableStyleId>
              </a:tblPr>
              <a:tblGrid>
                <a:gridCol w="1699289">
                  <a:extLst>
                    <a:ext uri="{9D8B030D-6E8A-4147-A177-3AD203B41FA5}">
                      <a16:colId xmlns:a16="http://schemas.microsoft.com/office/drawing/2014/main" val="570623106"/>
                    </a:ext>
                  </a:extLst>
                </a:gridCol>
                <a:gridCol w="1699289">
                  <a:extLst>
                    <a:ext uri="{9D8B030D-6E8A-4147-A177-3AD203B41FA5}">
                      <a16:colId xmlns:a16="http://schemas.microsoft.com/office/drawing/2014/main" val="285790171"/>
                    </a:ext>
                  </a:extLst>
                </a:gridCol>
                <a:gridCol w="1695381">
                  <a:extLst>
                    <a:ext uri="{9D8B030D-6E8A-4147-A177-3AD203B41FA5}">
                      <a16:colId xmlns:a16="http://schemas.microsoft.com/office/drawing/2014/main" val="1442562454"/>
                    </a:ext>
                  </a:extLst>
                </a:gridCol>
                <a:gridCol w="1695381">
                  <a:extLst>
                    <a:ext uri="{9D8B030D-6E8A-4147-A177-3AD203B41FA5}">
                      <a16:colId xmlns:a16="http://schemas.microsoft.com/office/drawing/2014/main" val="3312441226"/>
                    </a:ext>
                  </a:extLst>
                </a:gridCol>
                <a:gridCol w="1560453">
                  <a:extLst>
                    <a:ext uri="{9D8B030D-6E8A-4147-A177-3AD203B41FA5}">
                      <a16:colId xmlns:a16="http://schemas.microsoft.com/office/drawing/2014/main" val="3247376636"/>
                    </a:ext>
                  </a:extLst>
                </a:gridCol>
                <a:gridCol w="1869413">
                  <a:extLst>
                    <a:ext uri="{9D8B030D-6E8A-4147-A177-3AD203B41FA5}">
                      <a16:colId xmlns:a16="http://schemas.microsoft.com/office/drawing/2014/main" val="724768641"/>
                    </a:ext>
                  </a:extLst>
                </a:gridCol>
                <a:gridCol w="1253447">
                  <a:extLst>
                    <a:ext uri="{9D8B030D-6E8A-4147-A177-3AD203B41FA5}">
                      <a16:colId xmlns:a16="http://schemas.microsoft.com/office/drawing/2014/main" val="616914316"/>
                    </a:ext>
                  </a:extLst>
                </a:gridCol>
              </a:tblGrid>
              <a:tr h="596103">
                <a:tc gridSpan="2">
                  <a:txBody>
                    <a:bodyPr/>
                    <a:lstStyle/>
                    <a:p>
                      <a:pPr algn="ctr">
                        <a:lnSpc>
                          <a:spcPct val="115000"/>
                        </a:lnSpc>
                        <a:spcAft>
                          <a:spcPts val="0"/>
                        </a:spcAft>
                      </a:pPr>
                      <a:r>
                        <a:rPr lang="fr-FR" sz="1100" dirty="0">
                          <a:effectLst/>
                        </a:rPr>
                        <a:t>Véhicule acquis</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hMerge="1">
                  <a:txBody>
                    <a:bodyPr/>
                    <a:lstStyle/>
                    <a:p>
                      <a:endParaRPr lang="fr-FR"/>
                    </a:p>
                  </a:txBody>
                  <a:tcPr/>
                </a:tc>
                <a:tc>
                  <a:txBody>
                    <a:bodyPr/>
                    <a:lstStyle/>
                    <a:p>
                      <a:pPr algn="ctr">
                        <a:lnSpc>
                          <a:spcPct val="115000"/>
                        </a:lnSpc>
                        <a:spcAft>
                          <a:spcPts val="0"/>
                        </a:spcAft>
                      </a:pPr>
                      <a:r>
                        <a:rPr lang="fr-FR" sz="1100" dirty="0">
                          <a:effectLst/>
                        </a:rPr>
                        <a:t>Personne Physique (RFR/part &gt; 22 983)</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100" dirty="0" smtClean="0">
                          <a:effectLst/>
                        </a:rPr>
                        <a:t>Personne Physique</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1100" dirty="0" smtClean="0">
                          <a:effectLst/>
                        </a:rPr>
                        <a:t>(22</a:t>
                      </a:r>
                      <a:r>
                        <a:rPr lang="fr-FR" sz="1100" baseline="0" dirty="0" smtClean="0">
                          <a:effectLst/>
                        </a:rPr>
                        <a:t> </a:t>
                      </a:r>
                      <a:r>
                        <a:rPr lang="fr-FR" sz="1100" dirty="0" smtClean="0">
                          <a:effectLst/>
                        </a:rPr>
                        <a:t>983 ≥ RFR/part &gt;</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1100" dirty="0" smtClean="0">
                          <a:effectLst/>
                        </a:rPr>
                        <a:t>14 089)</a:t>
                      </a:r>
                      <a:endParaRPr lang="fr-FR" sz="1100" dirty="0" smtClean="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algn="ctr">
                        <a:lnSpc>
                          <a:spcPct val="115000"/>
                        </a:lnSpc>
                        <a:spcAft>
                          <a:spcPts val="0"/>
                        </a:spcAft>
                      </a:pPr>
                      <a:r>
                        <a:rPr lang="fr-FR" sz="1100" dirty="0">
                          <a:effectLst/>
                        </a:rPr>
                        <a:t>Personne Physique (RFR/part ≤ 14 089)</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algn="ctr">
                        <a:lnSpc>
                          <a:spcPct val="115000"/>
                        </a:lnSpc>
                        <a:spcAft>
                          <a:spcPts val="0"/>
                        </a:spcAft>
                      </a:pPr>
                      <a:r>
                        <a:rPr lang="fr-FR" sz="1100">
                          <a:effectLst/>
                        </a:rPr>
                        <a:t>Personne Physique (RFR/part ≤  6 358 et RFR/part ≤ 14 089 + Gros rouleurs)</a:t>
                      </a:r>
                      <a:endParaRPr lang="fr-FR" sz="110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algn="ctr">
                        <a:lnSpc>
                          <a:spcPct val="115000"/>
                        </a:lnSpc>
                        <a:spcAft>
                          <a:spcPts val="0"/>
                        </a:spcAft>
                      </a:pPr>
                      <a:r>
                        <a:rPr lang="fr-FR" sz="1100">
                          <a:effectLst/>
                        </a:rPr>
                        <a:t>Personne Morale</a:t>
                      </a:r>
                      <a:endParaRPr lang="fr-FR" sz="110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extLst>
                  <a:ext uri="{0D108BD9-81ED-4DB2-BD59-A6C34878D82A}">
                    <a16:rowId xmlns:a16="http://schemas.microsoft.com/office/drawing/2014/main" val="3218294166"/>
                  </a:ext>
                </a:extLst>
              </a:tr>
              <a:tr h="304873">
                <a:tc rowSpan="3">
                  <a:txBody>
                    <a:bodyPr/>
                    <a:lstStyle/>
                    <a:p>
                      <a:pPr algn="ctr">
                        <a:lnSpc>
                          <a:spcPct val="115000"/>
                        </a:lnSpc>
                        <a:spcAft>
                          <a:spcPts val="0"/>
                        </a:spcAft>
                      </a:pPr>
                      <a:r>
                        <a:rPr lang="fr-FR" sz="1100" dirty="0">
                          <a:effectLst/>
                        </a:rPr>
                        <a:t>Montant d’aide </a:t>
                      </a:r>
                      <a:r>
                        <a:rPr lang="fr-FR" sz="1100" dirty="0" smtClean="0">
                          <a:effectLst/>
                        </a:rPr>
                        <a:t>2023</a:t>
                      </a:r>
                    </a:p>
                    <a:p>
                      <a:pPr algn="ctr">
                        <a:lnSpc>
                          <a:spcPct val="115000"/>
                        </a:lnSpc>
                        <a:spcAft>
                          <a:spcPts val="0"/>
                        </a:spcAft>
                      </a:pPr>
                      <a:r>
                        <a:rPr lang="fr-FR" sz="1100" dirty="0" smtClean="0">
                          <a:effectLst/>
                          <a:latin typeface="Arial" panose="020B0604020202020204" pitchFamily="34" charset="0"/>
                          <a:ea typeface="Calibri" panose="020F0502020204030204" pitchFamily="34" charset="0"/>
                          <a:cs typeface="Times New Roman" panose="02020603050405020304" pitchFamily="18" charset="0"/>
                        </a:rPr>
                        <a:t>Voiture</a:t>
                      </a:r>
                      <a:r>
                        <a:rPr lang="fr-FR" sz="1100" baseline="0" dirty="0" smtClean="0">
                          <a:effectLst/>
                          <a:latin typeface="Arial" panose="020B0604020202020204" pitchFamily="34" charset="0"/>
                          <a:ea typeface="Calibri" panose="020F0502020204030204" pitchFamily="34" charset="0"/>
                          <a:cs typeface="Times New Roman" panose="02020603050405020304" pitchFamily="18" charset="0"/>
                        </a:rPr>
                        <a:t> neuve ou d’occasion</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algn="ctr">
                        <a:lnSpc>
                          <a:spcPct val="115000"/>
                        </a:lnSpc>
                        <a:spcAft>
                          <a:spcPts val="0"/>
                        </a:spcAft>
                      </a:pPr>
                      <a:r>
                        <a:rPr lang="fr-FR" sz="1100" dirty="0">
                          <a:effectLst/>
                        </a:rPr>
                        <a:t>Electrique (prix &lt; 47 k€ et masse &lt; 2,4t)</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algn="ctr">
                        <a:lnSpc>
                          <a:spcPct val="115000"/>
                        </a:lnSpc>
                        <a:spcAft>
                          <a:spcPts val="0"/>
                        </a:spcAft>
                      </a:pPr>
                      <a:r>
                        <a:rPr lang="fr-FR" sz="1100" dirty="0">
                          <a:effectLst/>
                        </a:rPr>
                        <a:t>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algn="ctr">
                        <a:lnSpc>
                          <a:spcPct val="115000"/>
                        </a:lnSpc>
                        <a:spcAft>
                          <a:spcPts val="0"/>
                        </a:spcAft>
                      </a:pPr>
                      <a:r>
                        <a:rPr lang="fr-FR" sz="1100" dirty="0">
                          <a:effectLst/>
                        </a:rPr>
                        <a:t>2 500 €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algn="ctr">
                        <a:lnSpc>
                          <a:spcPct val="115000"/>
                        </a:lnSpc>
                        <a:spcAft>
                          <a:spcPts val="0"/>
                        </a:spcAft>
                      </a:pPr>
                      <a:r>
                        <a:rPr lang="fr-FR" sz="1100" dirty="0">
                          <a:effectLst/>
                        </a:rPr>
                        <a:t>2 500 €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algn="ctr">
                        <a:lnSpc>
                          <a:spcPct val="115000"/>
                        </a:lnSpc>
                        <a:spcAft>
                          <a:spcPts val="0"/>
                        </a:spcAft>
                      </a:pPr>
                      <a:r>
                        <a:rPr lang="fr-FR" sz="1100" dirty="0">
                          <a:effectLst/>
                        </a:rPr>
                        <a:t>6 000 €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algn="ctr">
                        <a:lnSpc>
                          <a:spcPct val="115000"/>
                        </a:lnSpc>
                        <a:spcAft>
                          <a:spcPts val="0"/>
                        </a:spcAft>
                      </a:pPr>
                      <a:r>
                        <a:rPr lang="fr-FR" sz="1100" dirty="0">
                          <a:effectLst/>
                        </a:rPr>
                        <a:t>2 500 €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extLst>
                  <a:ext uri="{0D108BD9-81ED-4DB2-BD59-A6C34878D82A}">
                    <a16:rowId xmlns:a16="http://schemas.microsoft.com/office/drawing/2014/main" val="3275296738"/>
                  </a:ext>
                </a:extLst>
              </a:tr>
              <a:tr h="152436">
                <a:tc vMerge="1">
                  <a:txBody>
                    <a:bodyPr/>
                    <a:lstStyle/>
                    <a:p>
                      <a:endParaRPr lang="fr-FR"/>
                    </a:p>
                  </a:txBody>
                  <a:tcPr/>
                </a:tc>
                <a:tc>
                  <a:txBody>
                    <a:bodyPr/>
                    <a:lstStyle/>
                    <a:p>
                      <a:pPr algn="ctr">
                        <a:lnSpc>
                          <a:spcPct val="115000"/>
                        </a:lnSpc>
                        <a:spcAft>
                          <a:spcPts val="0"/>
                        </a:spcAft>
                      </a:pPr>
                      <a:r>
                        <a:rPr lang="fr-FR" sz="1100" dirty="0" err="1">
                          <a:effectLst/>
                        </a:rPr>
                        <a:t>Crit’Air</a:t>
                      </a:r>
                      <a:r>
                        <a:rPr lang="fr-FR" sz="1100" dirty="0">
                          <a:effectLst/>
                        </a:rPr>
                        <a:t> 1 (&lt; 47 k€)</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algn="ctr">
                        <a:lnSpc>
                          <a:spcPct val="115000"/>
                        </a:lnSpc>
                        <a:spcAft>
                          <a:spcPts val="0"/>
                        </a:spcAft>
                      </a:pPr>
                      <a:r>
                        <a:rPr lang="fr-FR" sz="1100" dirty="0">
                          <a:effectLst/>
                        </a:rPr>
                        <a:t>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algn="ctr">
                        <a:lnSpc>
                          <a:spcPct val="115000"/>
                        </a:lnSpc>
                        <a:spcAft>
                          <a:spcPts val="0"/>
                        </a:spcAft>
                      </a:pPr>
                      <a:r>
                        <a:rPr lang="fr-FR" sz="1100" dirty="0" smtClean="0">
                          <a:effectLst/>
                        </a:rPr>
                        <a:t>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algn="ctr">
                        <a:lnSpc>
                          <a:spcPct val="115000"/>
                        </a:lnSpc>
                        <a:spcAft>
                          <a:spcPts val="0"/>
                        </a:spcAft>
                      </a:pPr>
                      <a:r>
                        <a:rPr lang="fr-FR" sz="1100" dirty="0">
                          <a:effectLst/>
                        </a:rPr>
                        <a:t>1 500 €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algn="ctr">
                        <a:lnSpc>
                          <a:spcPct val="115000"/>
                        </a:lnSpc>
                        <a:spcAft>
                          <a:spcPts val="0"/>
                        </a:spcAft>
                      </a:pPr>
                      <a:r>
                        <a:rPr lang="fr-FR" sz="1100" dirty="0">
                          <a:effectLst/>
                        </a:rPr>
                        <a:t>4 000 €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algn="ctr">
                        <a:lnSpc>
                          <a:spcPct val="115000"/>
                        </a:lnSpc>
                        <a:spcAft>
                          <a:spcPts val="0"/>
                        </a:spcAft>
                      </a:pPr>
                      <a:r>
                        <a:rPr lang="fr-FR" sz="1100" dirty="0" smtClean="0">
                          <a:effectLst/>
                        </a:rPr>
                        <a:t>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extLst>
                  <a:ext uri="{0D108BD9-81ED-4DB2-BD59-A6C34878D82A}">
                    <a16:rowId xmlns:a16="http://schemas.microsoft.com/office/drawing/2014/main" val="1146263964"/>
                  </a:ext>
                </a:extLst>
              </a:tr>
              <a:tr h="152436">
                <a:tc vMerge="1">
                  <a:txBody>
                    <a:bodyPr/>
                    <a:lstStyle/>
                    <a:p>
                      <a:endParaRPr lang="fr-FR"/>
                    </a:p>
                  </a:txBody>
                  <a:tcPr/>
                </a:tc>
                <a:tc>
                  <a:txBody>
                    <a:bodyPr/>
                    <a:lstStyle/>
                    <a:p>
                      <a:pPr algn="ctr">
                        <a:lnSpc>
                          <a:spcPct val="115000"/>
                        </a:lnSpc>
                        <a:spcAft>
                          <a:spcPts val="0"/>
                        </a:spcAft>
                      </a:pPr>
                      <a:r>
                        <a:rPr lang="fr-FR" sz="1100" dirty="0" err="1">
                          <a:effectLst/>
                        </a:rPr>
                        <a:t>Rétrofit</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algn="ctr">
                        <a:lnSpc>
                          <a:spcPct val="115000"/>
                        </a:lnSpc>
                        <a:spcAft>
                          <a:spcPts val="0"/>
                        </a:spcAft>
                      </a:pPr>
                      <a:r>
                        <a:rPr lang="fr-FR" sz="1100" dirty="0">
                          <a:effectLst/>
                        </a:rPr>
                        <a:t>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algn="ctr">
                        <a:lnSpc>
                          <a:spcPct val="115000"/>
                        </a:lnSpc>
                        <a:spcAft>
                          <a:spcPts val="0"/>
                        </a:spcAft>
                      </a:pPr>
                      <a:r>
                        <a:rPr lang="fr-FR" sz="1100" dirty="0">
                          <a:effectLst/>
                        </a:rPr>
                        <a:t>2 500 €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algn="ctr">
                        <a:lnSpc>
                          <a:spcPct val="115000"/>
                        </a:lnSpc>
                        <a:spcAft>
                          <a:spcPts val="0"/>
                        </a:spcAft>
                      </a:pPr>
                      <a:r>
                        <a:rPr lang="fr-FR" sz="1100">
                          <a:effectLst/>
                        </a:rPr>
                        <a:t>2 500 €</a:t>
                      </a:r>
                      <a:endParaRPr lang="fr-FR" sz="110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algn="ctr">
                        <a:lnSpc>
                          <a:spcPct val="115000"/>
                        </a:lnSpc>
                        <a:spcAft>
                          <a:spcPts val="0"/>
                        </a:spcAft>
                      </a:pPr>
                      <a:r>
                        <a:rPr lang="fr-FR" sz="1100" dirty="0">
                          <a:effectLst/>
                        </a:rPr>
                        <a:t>6 000 €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a:txBody>
                    <a:bodyPr/>
                    <a:lstStyle/>
                    <a:p>
                      <a:pPr algn="ctr">
                        <a:lnSpc>
                          <a:spcPct val="115000"/>
                        </a:lnSpc>
                        <a:spcAft>
                          <a:spcPts val="0"/>
                        </a:spcAft>
                      </a:pPr>
                      <a:r>
                        <a:rPr lang="fr-FR" sz="1100" dirty="0">
                          <a:effectLst/>
                        </a:rPr>
                        <a:t>2 500 €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extLst>
                  <a:ext uri="{0D108BD9-81ED-4DB2-BD59-A6C34878D82A}">
                    <a16:rowId xmlns:a16="http://schemas.microsoft.com/office/drawing/2014/main" val="1426614984"/>
                  </a:ext>
                </a:extLst>
              </a:tr>
              <a:tr h="152436">
                <a:tc rowSpan="5">
                  <a:txBody>
                    <a:bodyPr/>
                    <a:lstStyle/>
                    <a:p>
                      <a:pPr algn="ctr">
                        <a:lnSpc>
                          <a:spcPct val="115000"/>
                        </a:lnSpc>
                        <a:spcAft>
                          <a:spcPts val="0"/>
                        </a:spcAft>
                      </a:pPr>
                      <a:r>
                        <a:rPr lang="fr-FR" sz="1100" dirty="0">
                          <a:effectLst/>
                        </a:rPr>
                        <a:t>Montant d’aide </a:t>
                      </a:r>
                      <a:r>
                        <a:rPr lang="fr-FR" sz="1100" dirty="0" smtClean="0">
                          <a:effectLst/>
                        </a:rPr>
                        <a:t>2023 Camionnette neuve ou d’occasion</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a:effectLst/>
                        </a:rPr>
                        <a:t>Electrique (Classe I)</a:t>
                      </a:r>
                      <a:endParaRPr lang="fr-FR" sz="110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a:effectLst/>
                        </a:rPr>
                        <a:t>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a:effectLst/>
                        </a:rPr>
                        <a:t>5 000 €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a:effectLst/>
                        </a:rPr>
                        <a:t>5 000 €</a:t>
                      </a:r>
                      <a:endParaRPr lang="fr-FR" sz="110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a:effectLst/>
                        </a:rPr>
                        <a:t>6 000 €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a:effectLst/>
                        </a:rPr>
                        <a:t>5 000 €</a:t>
                      </a:r>
                      <a:endParaRPr lang="fr-FR" sz="110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extLst>
                  <a:ext uri="{0D108BD9-81ED-4DB2-BD59-A6C34878D82A}">
                    <a16:rowId xmlns:a16="http://schemas.microsoft.com/office/drawing/2014/main" val="403801018"/>
                  </a:ext>
                </a:extLst>
              </a:tr>
              <a:tr h="152436">
                <a:tc vMerge="1">
                  <a:txBody>
                    <a:bodyPr/>
                    <a:lstStyle/>
                    <a:p>
                      <a:endParaRPr lang="fr-FR"/>
                    </a:p>
                  </a:txBody>
                  <a:tcPr/>
                </a:tc>
                <a:tc>
                  <a:txBody>
                    <a:bodyPr/>
                    <a:lstStyle/>
                    <a:p>
                      <a:pPr algn="ctr">
                        <a:lnSpc>
                          <a:spcPct val="115000"/>
                        </a:lnSpc>
                        <a:spcAft>
                          <a:spcPts val="0"/>
                        </a:spcAft>
                      </a:pPr>
                      <a:r>
                        <a:rPr lang="fr-FR" sz="1100">
                          <a:effectLst/>
                        </a:rPr>
                        <a:t>Electrique (Classe II)</a:t>
                      </a:r>
                      <a:endParaRPr lang="fr-FR" sz="110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a:effectLst/>
                        </a:rPr>
                        <a:t>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a:effectLst/>
                        </a:rPr>
                        <a:t>7 000 €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a:effectLst/>
                        </a:rPr>
                        <a:t>7 000 €</a:t>
                      </a:r>
                      <a:endParaRPr lang="fr-FR" sz="110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a:effectLst/>
                        </a:rPr>
                        <a:t>8 000 €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a:effectLst/>
                        </a:rPr>
                        <a:t>7 000 €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extLst>
                  <a:ext uri="{0D108BD9-81ED-4DB2-BD59-A6C34878D82A}">
                    <a16:rowId xmlns:a16="http://schemas.microsoft.com/office/drawing/2014/main" val="491421837"/>
                  </a:ext>
                </a:extLst>
              </a:tr>
              <a:tr h="152436">
                <a:tc vMerge="1">
                  <a:txBody>
                    <a:bodyPr/>
                    <a:lstStyle/>
                    <a:p>
                      <a:endParaRPr lang="fr-FR"/>
                    </a:p>
                  </a:txBody>
                  <a:tcPr/>
                </a:tc>
                <a:tc>
                  <a:txBody>
                    <a:bodyPr/>
                    <a:lstStyle/>
                    <a:p>
                      <a:pPr algn="ctr">
                        <a:lnSpc>
                          <a:spcPct val="115000"/>
                        </a:lnSpc>
                        <a:spcAft>
                          <a:spcPts val="0"/>
                        </a:spcAft>
                      </a:pPr>
                      <a:r>
                        <a:rPr lang="fr-FR" sz="1100" dirty="0">
                          <a:effectLst/>
                        </a:rPr>
                        <a:t>Electrique (Classe III)</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a:effectLst/>
                        </a:rPr>
                        <a:t>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a:effectLst/>
                        </a:rPr>
                        <a:t>9 000 €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a:effectLst/>
                        </a:rPr>
                        <a:t>9 000 €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smtClean="0">
                          <a:effectLst/>
                        </a:rPr>
                        <a:t>10</a:t>
                      </a:r>
                      <a:r>
                        <a:rPr lang="fr-FR" sz="1100" dirty="0">
                          <a:effectLst/>
                        </a:rPr>
                        <a:t> 000 €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a:effectLst/>
                        </a:rPr>
                        <a:t>9 000 €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extLst>
                  <a:ext uri="{0D108BD9-81ED-4DB2-BD59-A6C34878D82A}">
                    <a16:rowId xmlns:a16="http://schemas.microsoft.com/office/drawing/2014/main" val="2074770359"/>
                  </a:ext>
                </a:extLst>
              </a:tr>
              <a:tr h="152436">
                <a:tc vMerge="1">
                  <a:txBody>
                    <a:bodyPr/>
                    <a:lstStyle/>
                    <a:p>
                      <a:endParaRPr lang="fr-FR"/>
                    </a:p>
                  </a:txBody>
                  <a:tcPr/>
                </a:tc>
                <a:tc>
                  <a:txBody>
                    <a:bodyPr/>
                    <a:lstStyle/>
                    <a:p>
                      <a:pPr algn="ctr">
                        <a:lnSpc>
                          <a:spcPct val="115000"/>
                        </a:lnSpc>
                        <a:spcAft>
                          <a:spcPts val="0"/>
                        </a:spcAft>
                      </a:pPr>
                      <a:r>
                        <a:rPr lang="fr-FR" sz="1100" dirty="0" err="1">
                          <a:effectLst/>
                        </a:rPr>
                        <a:t>Crit’Air</a:t>
                      </a:r>
                      <a:r>
                        <a:rPr lang="fr-FR" sz="1100" dirty="0">
                          <a:effectLst/>
                        </a:rPr>
                        <a:t> 1 (&lt;  50k€)</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a:effectLst/>
                        </a:rPr>
                        <a:t>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smtClean="0">
                          <a:effectLst/>
                        </a:rPr>
                        <a:t>0 </a:t>
                      </a:r>
                      <a:r>
                        <a:rPr lang="fr-FR" sz="1100" dirty="0">
                          <a:effectLst/>
                        </a:rPr>
                        <a:t>€</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a:effectLst/>
                        </a:rPr>
                        <a:t>1 500 €</a:t>
                      </a:r>
                      <a:endParaRPr lang="fr-FR" sz="110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a:effectLst/>
                        </a:rPr>
                        <a:t>4 000 €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a:effectLst/>
                        </a:rPr>
                        <a:t>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extLst>
                  <a:ext uri="{0D108BD9-81ED-4DB2-BD59-A6C34878D82A}">
                    <a16:rowId xmlns:a16="http://schemas.microsoft.com/office/drawing/2014/main" val="4063820568"/>
                  </a:ext>
                </a:extLst>
              </a:tr>
              <a:tr h="152436">
                <a:tc vMerge="1">
                  <a:txBody>
                    <a:bodyPr/>
                    <a:lstStyle/>
                    <a:p>
                      <a:endParaRPr lang="fr-FR"/>
                    </a:p>
                  </a:txBody>
                  <a:tcPr/>
                </a:tc>
                <a:tc>
                  <a:txBody>
                    <a:bodyPr/>
                    <a:lstStyle/>
                    <a:p>
                      <a:pPr algn="ctr">
                        <a:lnSpc>
                          <a:spcPct val="115000"/>
                        </a:lnSpc>
                        <a:spcAft>
                          <a:spcPts val="0"/>
                        </a:spcAft>
                      </a:pPr>
                      <a:r>
                        <a:rPr lang="fr-FR" sz="1100" dirty="0" err="1">
                          <a:effectLst/>
                        </a:rPr>
                        <a:t>Rétrofit</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smtClean="0">
                          <a:effectLst/>
                        </a:rPr>
                        <a:t>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a:effectLst/>
                        </a:rPr>
                        <a:t>Idem Electrique</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a:effectLst/>
                        </a:rPr>
                        <a:t>Idem Electrique</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a:effectLst/>
                        </a:rPr>
                        <a:t>Idem Electrique</a:t>
                      </a:r>
                      <a:endParaRPr lang="fr-FR" sz="110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tc>
                  <a:txBody>
                    <a:bodyPr/>
                    <a:lstStyle/>
                    <a:p>
                      <a:pPr algn="ctr">
                        <a:lnSpc>
                          <a:spcPct val="115000"/>
                        </a:lnSpc>
                        <a:spcAft>
                          <a:spcPts val="0"/>
                        </a:spcAft>
                      </a:pPr>
                      <a:r>
                        <a:rPr lang="fr-FR" sz="1100" dirty="0">
                          <a:effectLst/>
                        </a:rPr>
                        <a:t>Idem Electrique</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82877" marR="82877" marT="0" marB="0" anchor="ctr"/>
                </a:tc>
                <a:extLst>
                  <a:ext uri="{0D108BD9-81ED-4DB2-BD59-A6C34878D82A}">
                    <a16:rowId xmlns:a16="http://schemas.microsoft.com/office/drawing/2014/main" val="2017552492"/>
                  </a:ext>
                </a:extLst>
              </a:tr>
              <a:tr h="152436">
                <a:tc gridSpan="7">
                  <a:txBody>
                    <a:bodyPr/>
                    <a:lstStyle/>
                    <a:p>
                      <a:pPr algn="ctr">
                        <a:lnSpc>
                          <a:spcPct val="115000"/>
                        </a:lnSpc>
                        <a:spcAft>
                          <a:spcPts val="0"/>
                        </a:spcAft>
                      </a:pPr>
                      <a:r>
                        <a:rPr lang="fr-FR" sz="1100" dirty="0">
                          <a:effectLst/>
                        </a:rPr>
                        <a:t>+ 1 000 € en ZFE, augmenté du montant de l’aide octroyée par une collectivité locale le cas échéant, dans la limite de 3 000 €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txBody>
                  <a:tcPr marL="74589" marR="74589"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98279166"/>
                  </a:ext>
                </a:extLst>
              </a:tr>
            </a:tbl>
          </a:graphicData>
        </a:graphic>
      </p:graphicFrame>
    </p:spTree>
    <p:extLst>
      <p:ext uri="{BB962C8B-B14F-4D97-AF65-F5344CB8AC3E}">
        <p14:creationId xmlns:p14="http://schemas.microsoft.com/office/powerpoint/2010/main" val="781976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37</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679986"/>
            <a:ext cx="11388916" cy="937351"/>
          </a:xfrm>
        </p:spPr>
        <p:txBody>
          <a:bodyPr>
            <a:normAutofit/>
          </a:bodyPr>
          <a:lstStyle/>
          <a:p>
            <a:r>
              <a:rPr lang="fr-FR" sz="2000" dirty="0" smtClean="0">
                <a:solidFill>
                  <a:schemeClr val="accent1">
                    <a:lumMod val="40000"/>
                    <a:lumOff val="60000"/>
                  </a:schemeClr>
                </a:solidFill>
              </a:rPr>
              <a:t>Mettre en œuvre la ZFE : </a:t>
            </a:r>
            <a:r>
              <a:rPr lang="fr-FR" sz="2000" dirty="0" smtClean="0">
                <a:solidFill>
                  <a:schemeClr val="accent1">
                    <a:lumMod val="75000"/>
                  </a:schemeClr>
                </a:solidFill>
              </a:rPr>
              <a:t>aides à l’acquisition de véhicules peu polluants / vélos</a:t>
            </a:r>
            <a:r>
              <a:rPr lang="fr-FR" dirty="0" smtClean="0">
                <a:solidFill>
                  <a:schemeClr val="accent2">
                    <a:lumMod val="60000"/>
                    <a:lumOff val="40000"/>
                  </a:schemeClr>
                </a:solidFill>
              </a:rPr>
              <a:t/>
            </a:r>
            <a:br>
              <a:rPr lang="fr-FR" dirty="0" smtClean="0">
                <a:solidFill>
                  <a:schemeClr val="accent2">
                    <a:lumMod val="60000"/>
                    <a:lumOff val="40000"/>
                  </a:schemeClr>
                </a:solidFill>
              </a:rPr>
            </a:br>
            <a:endParaRPr lang="fr-FR" sz="3100"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1" y="948081"/>
            <a:ext cx="11630803" cy="76228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smtClean="0"/>
              <a:t>Bonus et PAC cumulables, y compris avec les aides locales</a:t>
            </a:r>
            <a:endParaRPr lang="fr-FR" sz="2800" dirty="0"/>
          </a:p>
        </p:txBody>
      </p:sp>
      <p:sp>
        <p:nvSpPr>
          <p:cNvPr id="10" name="Espace réservé du contenu 11"/>
          <p:cNvSpPr>
            <a:spLocks noGrp="1"/>
          </p:cNvSpPr>
          <p:nvPr>
            <p:ph sz="quarter" idx="4294967295"/>
          </p:nvPr>
        </p:nvSpPr>
        <p:spPr>
          <a:xfrm>
            <a:off x="262696" y="1844360"/>
            <a:ext cx="11232000" cy="4392107"/>
          </a:xfrm>
          <a:prstGeom prst="rect">
            <a:avLst/>
          </a:prstGeom>
        </p:spPr>
        <p:txBody>
          <a:bodyPr/>
          <a:lstStyle/>
          <a:p>
            <a:pPr marL="564586" lvl="1" indent="-228594">
              <a:spcBef>
                <a:spcPts val="1600"/>
              </a:spcBef>
              <a:spcAft>
                <a:spcPts val="0"/>
              </a:spcAft>
            </a:pPr>
            <a:r>
              <a:rPr lang="fr-FR" sz="1800" b="1" dirty="0"/>
              <a:t>Budget 2023 : 1,3 Md</a:t>
            </a:r>
            <a:r>
              <a:rPr lang="fr-FR" sz="1800" b="1" dirty="0" smtClean="0"/>
              <a:t>€  /  Budget 2024 : 1,5 Mds€</a:t>
            </a:r>
            <a:endParaRPr lang="fr-FR" sz="1800" b="1" dirty="0"/>
          </a:p>
          <a:p>
            <a:pPr marL="564586" lvl="1" indent="-228594">
              <a:spcBef>
                <a:spcPts val="1600"/>
              </a:spcBef>
              <a:spcAft>
                <a:spcPts val="0"/>
              </a:spcAft>
            </a:pPr>
            <a:r>
              <a:rPr lang="fr-FR" sz="1800" b="1" dirty="0" smtClean="0"/>
              <a:t>Quelques </a:t>
            </a:r>
            <a:r>
              <a:rPr lang="fr-FR" sz="1800" b="1" dirty="0"/>
              <a:t>exemples d’aides à l’achat :</a:t>
            </a:r>
          </a:p>
          <a:p>
            <a:pPr marL="804580" lvl="2" indent="-228594">
              <a:spcBef>
                <a:spcPts val="1600"/>
              </a:spcBef>
              <a:spcAft>
                <a:spcPts val="0"/>
              </a:spcAft>
            </a:pPr>
            <a:r>
              <a:rPr lang="fr-FR" sz="1600" dirty="0"/>
              <a:t>Un couple avec 2 enfants à charge, des revenus de 42 000 € et gros rouleurs, qui met au rebut un véhicule </a:t>
            </a:r>
            <a:r>
              <a:rPr lang="fr-FR" sz="1600" dirty="0" err="1"/>
              <a:t>Crit’Air</a:t>
            </a:r>
            <a:r>
              <a:rPr lang="fr-FR" sz="1600" dirty="0"/>
              <a:t> 3, obtient une aide de 13 k€ pour l’achat d’un voiture électriques neuve, et 7 k€ si le véhicule est d’occasion.</a:t>
            </a:r>
          </a:p>
          <a:p>
            <a:pPr marL="804580" lvl="2" indent="-228594">
              <a:spcBef>
                <a:spcPts val="1600"/>
              </a:spcBef>
              <a:spcAft>
                <a:spcPts val="0"/>
              </a:spcAft>
            </a:pPr>
            <a:r>
              <a:rPr lang="fr-FR" sz="1600" dirty="0"/>
              <a:t>Un couple résident dans la MGP avec des revenus de 12 000 € et qui met au rebut un ancien véhicule, obtient une aide de 7 k€ pour l’achat d’un véhicule </a:t>
            </a:r>
            <a:r>
              <a:rPr lang="fr-FR" sz="1600" dirty="0" err="1"/>
              <a:t>Crit’Air</a:t>
            </a:r>
            <a:r>
              <a:rPr lang="fr-FR" sz="1600" dirty="0"/>
              <a:t> 1 (neuf ou occasion), auquel s’ajoute l’aide de la MGP de 6 k€, soit jusqu’à 13 k€ d’aide.</a:t>
            </a:r>
          </a:p>
          <a:p>
            <a:pPr marL="804580" lvl="2" indent="-228594">
              <a:spcBef>
                <a:spcPts val="1600"/>
              </a:spcBef>
              <a:spcAft>
                <a:spcPts val="0"/>
              </a:spcAft>
            </a:pPr>
            <a:r>
              <a:rPr lang="fr-FR" sz="1600" dirty="0"/>
              <a:t>Un artisan qui met au rebut un vieux véhicule obtient une aide de 13 k€ pour l’achat d’une camionnette électrique (et 16 k€ dans certaines </a:t>
            </a:r>
            <a:r>
              <a:rPr lang="fr-FR" sz="1600" dirty="0" smtClean="0"/>
              <a:t>ZFE grâce à la surprime).</a:t>
            </a:r>
            <a:endParaRPr lang="fr-FR" sz="1600" dirty="0"/>
          </a:p>
          <a:p>
            <a:pPr marL="804580" lvl="2" indent="-228594">
              <a:spcBef>
                <a:spcPts val="1600"/>
              </a:spcBef>
              <a:spcAft>
                <a:spcPts val="0"/>
              </a:spcAft>
            </a:pPr>
            <a:r>
              <a:rPr lang="fr-FR" sz="1600" dirty="0"/>
              <a:t>Un couple avec un enfant à charge et des revenus de 33 700 €, gros rouleur, qui met au rebut un ancien véhicule, bénéficie sur le territoire de la MGP de 16 k€ d’aide de l’Etat, à laquelle s’ajoute 5 k€ d’aide de la MGP, soit jusqu’à 22 k€ d’aide pour l’acquisition d’une voiture électrique neuve.</a:t>
            </a:r>
          </a:p>
        </p:txBody>
      </p:sp>
    </p:spTree>
    <p:extLst>
      <p:ext uri="{BB962C8B-B14F-4D97-AF65-F5344CB8AC3E}">
        <p14:creationId xmlns:p14="http://schemas.microsoft.com/office/powerpoint/2010/main" val="748717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38</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smtClean="0">
                <a:solidFill>
                  <a:schemeClr val="accent1">
                    <a:lumMod val="40000"/>
                    <a:lumOff val="60000"/>
                  </a:schemeClr>
                </a:solidFill>
              </a:rPr>
              <a:t>Mettre en œuvre la ZFE : </a:t>
            </a:r>
            <a:r>
              <a:rPr lang="fr-FR" sz="2000" dirty="0" smtClean="0">
                <a:solidFill>
                  <a:schemeClr val="accent1">
                    <a:lumMod val="75000"/>
                  </a:schemeClr>
                </a:solidFill>
              </a:rPr>
              <a:t>aides à l’acquisition de véhicules peu polluants / vélos</a:t>
            </a:r>
            <a:r>
              <a:rPr lang="fr-FR" dirty="0" smtClean="0">
                <a:solidFill>
                  <a:schemeClr val="accent2">
                    <a:lumMod val="60000"/>
                    <a:lumOff val="40000"/>
                  </a:schemeClr>
                </a:solidFill>
              </a:rPr>
              <a:t/>
            </a:r>
            <a:br>
              <a:rPr lang="fr-FR" dirty="0" smtClean="0">
                <a:solidFill>
                  <a:schemeClr val="accent2">
                    <a:lumMod val="60000"/>
                    <a:lumOff val="40000"/>
                  </a:schemeClr>
                </a:solidFill>
              </a:rPr>
            </a:br>
            <a:endParaRPr lang="fr-FR" sz="3100"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0" y="1155984"/>
            <a:ext cx="11630803"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smtClean="0"/>
              <a:t>Micro-crédit véhicules propres</a:t>
            </a:r>
            <a:endParaRPr lang="fr-FR" sz="2800" dirty="0"/>
          </a:p>
        </p:txBody>
      </p:sp>
      <p:sp>
        <p:nvSpPr>
          <p:cNvPr id="9" name="Espace réservé du contenu 4"/>
          <p:cNvSpPr>
            <a:spLocks noGrp="1"/>
          </p:cNvSpPr>
          <p:nvPr>
            <p:ph sz="quarter" idx="4294967295"/>
          </p:nvPr>
        </p:nvSpPr>
        <p:spPr>
          <a:xfrm>
            <a:off x="480614" y="2134678"/>
            <a:ext cx="11472653" cy="3987171"/>
          </a:xfrm>
          <a:prstGeom prst="rect">
            <a:avLst/>
          </a:prstGeom>
        </p:spPr>
        <p:txBody>
          <a:bodyPr/>
          <a:lstStyle/>
          <a:p>
            <a:r>
              <a:rPr lang="fr-FR" sz="1800" b="1" dirty="0"/>
              <a:t>Le microcrédit véhicules propres est garanti à 50 % par l’État pour l’acquisition de véhicules peu polluants </a:t>
            </a:r>
            <a:r>
              <a:rPr lang="fr-FR" sz="2000" b="1" dirty="0"/>
              <a:t>:</a:t>
            </a:r>
          </a:p>
          <a:p>
            <a:pPr marL="752763" lvl="1" indent="-304784">
              <a:buFont typeface="Wingdings" panose="05000000000000000000" pitchFamily="2" charset="2"/>
              <a:buChar char="ü"/>
            </a:pPr>
            <a:r>
              <a:rPr lang="fr-FR" sz="1600" dirty="0"/>
              <a:t>Destiné aux ménages très modestes exclus du système bancaire classique </a:t>
            </a:r>
            <a:r>
              <a:rPr lang="fr-FR" sz="1600" dirty="0" smtClean="0"/>
              <a:t>;</a:t>
            </a:r>
          </a:p>
          <a:p>
            <a:pPr marL="752763" lvl="1" indent="-304784">
              <a:buFont typeface="Wingdings" panose="05000000000000000000" pitchFamily="2" charset="2"/>
              <a:buChar char="ü"/>
            </a:pPr>
            <a:r>
              <a:rPr lang="fr-FR" sz="1600" dirty="0" smtClean="0"/>
              <a:t>Les </a:t>
            </a:r>
            <a:r>
              <a:rPr lang="fr-FR" sz="1600" dirty="0"/>
              <a:t>conditions d’éligibilité sont alignées sur la prime à la conversion et les véhicules éligibles sont les suivants :</a:t>
            </a:r>
          </a:p>
          <a:p>
            <a:pPr marL="1072747" lvl="2" indent="-304784">
              <a:buFont typeface="Courier New" panose="02070309020205020404" pitchFamily="49" charset="0"/>
              <a:buChar char="o"/>
            </a:pPr>
            <a:r>
              <a:rPr lang="fr-FR" sz="1600" dirty="0"/>
              <a:t>Les véhicules électriques ;</a:t>
            </a:r>
          </a:p>
          <a:p>
            <a:pPr marL="1072747" lvl="2" indent="-304784">
              <a:buFont typeface="Courier New" panose="02070309020205020404" pitchFamily="49" charset="0"/>
              <a:buChar char="o"/>
            </a:pPr>
            <a:r>
              <a:rPr lang="fr-FR" sz="1600" dirty="0"/>
              <a:t>Les véhicules </a:t>
            </a:r>
            <a:r>
              <a:rPr lang="fr-FR" sz="1600" dirty="0" err="1"/>
              <a:t>Crit’Air</a:t>
            </a:r>
            <a:r>
              <a:rPr lang="fr-FR" sz="1600" dirty="0"/>
              <a:t> 1 dont le taux d’émission de CO2 est inférieur ou égal à 132 g/km (ou 137 g/km) ;</a:t>
            </a:r>
          </a:p>
          <a:p>
            <a:pPr marL="752763" lvl="1" indent="-304784">
              <a:buFont typeface="Wingdings" panose="05000000000000000000" pitchFamily="2" charset="2"/>
              <a:buChar char="ü"/>
            </a:pPr>
            <a:r>
              <a:rPr lang="fr-FR" sz="1600" dirty="0"/>
              <a:t>Prêts accordés de 8 000 € maximum sur une durée de 7 ans ;</a:t>
            </a:r>
          </a:p>
          <a:p>
            <a:pPr marL="752763" lvl="1" indent="-304784">
              <a:buFont typeface="Wingdings" panose="05000000000000000000" pitchFamily="2" charset="2"/>
              <a:buChar char="ü"/>
            </a:pPr>
            <a:r>
              <a:rPr lang="fr-FR" sz="1600" dirty="0"/>
              <a:t>Garanti par l’État à 50% par le fonds de cohésion sociale géré par </a:t>
            </a:r>
            <a:r>
              <a:rPr lang="fr-FR" sz="1600" dirty="0" err="1"/>
              <a:t>Bpifrance</a:t>
            </a:r>
            <a:r>
              <a:rPr lang="fr-FR" sz="1600" dirty="0"/>
              <a:t>.</a:t>
            </a:r>
          </a:p>
          <a:p>
            <a:pPr lvl="1" indent="0">
              <a:spcBef>
                <a:spcPts val="0"/>
              </a:spcBef>
              <a:buNone/>
            </a:pPr>
            <a:endParaRPr lang="fr-FR" sz="1600" dirty="0"/>
          </a:p>
          <a:p>
            <a:r>
              <a:rPr lang="fr-FR" sz="1800" b="1" dirty="0"/>
              <a:t>Le microcrédit véhicules propres est cumulable et articulé avec le bonus et la prime à la conversion pour réduire le reste à payer des ménages modestes </a:t>
            </a:r>
            <a:r>
              <a:rPr lang="fr-FR" sz="2000" b="1" dirty="0"/>
              <a:t>:</a:t>
            </a:r>
          </a:p>
          <a:p>
            <a:pPr marL="752763" lvl="1" indent="-304784">
              <a:buFont typeface="Wingdings" panose="05000000000000000000" pitchFamily="2" charset="2"/>
              <a:buChar char="ü"/>
            </a:pPr>
            <a:r>
              <a:rPr lang="fr-FR" sz="1600" dirty="0">
                <a:solidFill>
                  <a:srgbClr val="000000"/>
                </a:solidFill>
              </a:rPr>
              <a:t>Le bénéficiaire du microcrédit éligible à ces aides </a:t>
            </a:r>
            <a:r>
              <a:rPr lang="fr-FR" sz="1600" dirty="0" smtClean="0">
                <a:solidFill>
                  <a:srgbClr val="000000"/>
                </a:solidFill>
              </a:rPr>
              <a:t>peut </a:t>
            </a:r>
            <a:r>
              <a:rPr lang="fr-FR" sz="1600" dirty="0">
                <a:solidFill>
                  <a:srgbClr val="000000"/>
                </a:solidFill>
              </a:rPr>
              <a:t>bénéficier d’une avance des aides par le concessionnaire auprès duquel il a acquis son véhicule ou auprès de l’organisme de crédit, diminuant ainsi l’avance de trésorerie pour le ménage.</a:t>
            </a:r>
            <a:endParaRPr lang="fr-FR" sz="1800" dirty="0"/>
          </a:p>
          <a:p>
            <a:pPr lvl="1" indent="0">
              <a:spcBef>
                <a:spcPts val="2400"/>
              </a:spcBef>
              <a:spcAft>
                <a:spcPts val="0"/>
              </a:spcAft>
              <a:buNone/>
            </a:pPr>
            <a:endParaRPr lang="fr-FR" sz="1600" dirty="0"/>
          </a:p>
        </p:txBody>
      </p:sp>
    </p:spTree>
    <p:extLst>
      <p:ext uri="{BB962C8B-B14F-4D97-AF65-F5344CB8AC3E}">
        <p14:creationId xmlns:p14="http://schemas.microsoft.com/office/powerpoint/2010/main" val="1305358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39</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smtClean="0">
                <a:solidFill>
                  <a:schemeClr val="accent1">
                    <a:lumMod val="40000"/>
                    <a:lumOff val="60000"/>
                  </a:schemeClr>
                </a:solidFill>
              </a:rPr>
              <a:t>Mettre en œuvre la ZFE : </a:t>
            </a:r>
            <a:r>
              <a:rPr lang="fr-FR" sz="2000" dirty="0" smtClean="0">
                <a:solidFill>
                  <a:schemeClr val="accent1">
                    <a:lumMod val="75000"/>
                  </a:schemeClr>
                </a:solidFill>
              </a:rPr>
              <a:t>aides à l’acquisition de véhicules peu polluants / vélos</a:t>
            </a:r>
            <a:r>
              <a:rPr lang="fr-FR" dirty="0" smtClean="0">
                <a:solidFill>
                  <a:schemeClr val="accent2">
                    <a:lumMod val="60000"/>
                    <a:lumOff val="40000"/>
                  </a:schemeClr>
                </a:solidFill>
              </a:rPr>
              <a:t/>
            </a:r>
            <a:br>
              <a:rPr lang="fr-FR" dirty="0" smtClean="0">
                <a:solidFill>
                  <a:schemeClr val="accent2">
                    <a:lumMod val="60000"/>
                    <a:lumOff val="40000"/>
                  </a:schemeClr>
                </a:solidFill>
              </a:rPr>
            </a:br>
            <a:endParaRPr lang="fr-FR" sz="3100"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0" y="1287696"/>
            <a:ext cx="11630803"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smtClean="0"/>
              <a:t>Prêt à taux zéro (PTZ) dans certaines ZFE</a:t>
            </a:r>
            <a:endParaRPr lang="fr-FR" sz="2800" dirty="0"/>
          </a:p>
        </p:txBody>
      </p:sp>
      <p:sp>
        <p:nvSpPr>
          <p:cNvPr id="9" name="Espace réservé du contenu 4"/>
          <p:cNvSpPr>
            <a:spLocks noGrp="1"/>
          </p:cNvSpPr>
          <p:nvPr>
            <p:ph sz="quarter" idx="4294967295"/>
          </p:nvPr>
        </p:nvSpPr>
        <p:spPr>
          <a:xfrm>
            <a:off x="239365" y="2232544"/>
            <a:ext cx="11792978" cy="4320480"/>
          </a:xfrm>
          <a:prstGeom prst="rect">
            <a:avLst/>
          </a:prstGeom>
        </p:spPr>
        <p:txBody>
          <a:bodyPr/>
          <a:lstStyle/>
          <a:p>
            <a:pPr indent="0">
              <a:spcBef>
                <a:spcPts val="2400"/>
              </a:spcBef>
              <a:buNone/>
            </a:pPr>
            <a:r>
              <a:rPr lang="fr-FR" sz="2000" dirty="0"/>
              <a:t>Expérimentation d’un PTZ d’une durée de 2 ans à partir de 2023 (loi climat et résilience – art. 107) :</a:t>
            </a:r>
          </a:p>
          <a:p>
            <a:pPr marL="564586" lvl="1" indent="-228594" algn="just">
              <a:spcBef>
                <a:spcPts val="1600"/>
              </a:spcBef>
              <a:spcAft>
                <a:spcPts val="0"/>
              </a:spcAft>
            </a:pPr>
            <a:r>
              <a:rPr lang="fr-FR" sz="1800" b="1" dirty="0"/>
              <a:t>Objet du prêt : </a:t>
            </a:r>
            <a:r>
              <a:rPr lang="fr-FR" sz="1800" dirty="0"/>
              <a:t>acquisition d’un véhicule de moins de 2,6t dont les émissions de CO2 sont inférieures ou égales à 50 g/km (i.e. véhicules électriques et hybrides rechargeables).</a:t>
            </a:r>
          </a:p>
          <a:p>
            <a:pPr marL="468466" lvl="4" indent="0">
              <a:spcBef>
                <a:spcPts val="1600"/>
              </a:spcBef>
              <a:buNone/>
            </a:pPr>
            <a:r>
              <a:rPr lang="fr-FR" dirty="0" smtClean="0"/>
              <a:t>	--&gt; ZFE </a:t>
            </a:r>
            <a:r>
              <a:rPr lang="fr-FR" dirty="0"/>
              <a:t>éligibles : Paris/Métropole du Grand Paris, Lyon, Aix-Marseille, </a:t>
            </a:r>
            <a:r>
              <a:rPr lang="fr-FR" dirty="0" smtClean="0"/>
              <a:t>Rouen, Strasbourg</a:t>
            </a:r>
            <a:br>
              <a:rPr lang="fr-FR" dirty="0" smtClean="0"/>
            </a:br>
            <a:endParaRPr lang="fr-FR" dirty="0"/>
          </a:p>
          <a:p>
            <a:pPr marL="564586" lvl="1" indent="-228594" algn="just">
              <a:spcAft>
                <a:spcPts val="0"/>
              </a:spcAft>
            </a:pPr>
            <a:r>
              <a:rPr lang="fr-FR" sz="1800" b="1" dirty="0"/>
              <a:t>Bénéficiaires :</a:t>
            </a:r>
          </a:p>
          <a:p>
            <a:pPr marL="861736" lvl="2" indent="-285750" algn="just">
              <a:spcBef>
                <a:spcPts val="0"/>
              </a:spcBef>
              <a:spcAft>
                <a:spcPts val="0"/>
              </a:spcAft>
              <a:buFont typeface="Wingdings" panose="05000000000000000000" pitchFamily="2" charset="2"/>
              <a:buChar char="ü"/>
            </a:pPr>
            <a:r>
              <a:rPr lang="fr-FR" sz="1800" dirty="0"/>
              <a:t>Ménages modestes et microentreprises </a:t>
            </a:r>
          </a:p>
          <a:p>
            <a:pPr marL="861736" lvl="2" indent="-285750" algn="just">
              <a:spcBef>
                <a:spcPts val="0"/>
              </a:spcBef>
              <a:spcAft>
                <a:spcPts val="0"/>
              </a:spcAft>
              <a:buFont typeface="Wingdings" panose="05000000000000000000" pitchFamily="2" charset="2"/>
              <a:buChar char="ü"/>
            </a:pPr>
            <a:r>
              <a:rPr lang="fr-FR" sz="1800" dirty="0"/>
              <a:t>Résidant ou ayant un activité professionnelle dans un EPCI dont une partie du territoire est située dans une ZFE-m éligible au sens de la loi, ou EPCI directement limitrophe de celui-ci</a:t>
            </a:r>
            <a:r>
              <a:rPr lang="fr-FR" sz="1800" dirty="0" smtClean="0"/>
              <a:t>.</a:t>
            </a:r>
          </a:p>
          <a:p>
            <a:pPr marL="575986" lvl="2" indent="0" algn="just">
              <a:spcBef>
                <a:spcPts val="0"/>
              </a:spcBef>
              <a:spcAft>
                <a:spcPts val="0"/>
              </a:spcAft>
              <a:buNone/>
            </a:pPr>
            <a:endParaRPr lang="fr-FR" sz="1800" dirty="0"/>
          </a:p>
          <a:p>
            <a:pPr marL="564586" lvl="1" indent="-228594" algn="just">
              <a:spcAft>
                <a:spcPts val="0"/>
              </a:spcAft>
            </a:pPr>
            <a:r>
              <a:rPr lang="fr-FR" sz="1800" b="1" dirty="0"/>
              <a:t>Montants </a:t>
            </a:r>
            <a:r>
              <a:rPr lang="fr-FR" sz="1800" b="1" dirty="0" smtClean="0"/>
              <a:t>: </a:t>
            </a:r>
            <a:r>
              <a:rPr lang="fr-FR" sz="1800" dirty="0" smtClean="0"/>
              <a:t>30 </a:t>
            </a:r>
            <a:r>
              <a:rPr lang="fr-FR" sz="1800" dirty="0"/>
              <a:t>000 € dans le cas d’un achat ou 10 000 € dans le cas d’une location.</a:t>
            </a:r>
          </a:p>
          <a:p>
            <a:pPr lvl="3" indent="0" algn="just">
              <a:spcBef>
                <a:spcPts val="0"/>
              </a:spcBef>
              <a:spcAft>
                <a:spcPts val="0"/>
              </a:spcAft>
              <a:buNone/>
            </a:pPr>
            <a:endParaRPr lang="fr-FR" dirty="0"/>
          </a:p>
          <a:p>
            <a:pPr marL="564586" lvl="1" indent="-228594" algn="just">
              <a:spcBef>
                <a:spcPts val="0"/>
              </a:spcBef>
              <a:spcAft>
                <a:spcPts val="0"/>
              </a:spcAft>
            </a:pPr>
            <a:r>
              <a:rPr lang="fr-FR" sz="1800" b="1" dirty="0"/>
              <a:t>Ouverture du dispositif au </a:t>
            </a:r>
            <a:r>
              <a:rPr lang="fr-FR" sz="1800" b="1" dirty="0" err="1"/>
              <a:t>rétrofit</a:t>
            </a:r>
            <a:r>
              <a:rPr lang="fr-FR" sz="1800" b="1" dirty="0"/>
              <a:t> </a:t>
            </a:r>
            <a:r>
              <a:rPr lang="fr-FR" sz="1800" b="1" dirty="0" smtClean="0"/>
              <a:t>depuis le 1</a:t>
            </a:r>
            <a:r>
              <a:rPr lang="fr-FR" sz="1800" b="1" baseline="30000" dirty="0" smtClean="0"/>
              <a:t>er</a:t>
            </a:r>
            <a:r>
              <a:rPr lang="fr-FR" sz="1800" b="1" dirty="0" smtClean="0"/>
              <a:t> janvier 2023</a:t>
            </a:r>
            <a:endParaRPr lang="fr-FR" sz="1800" b="1" dirty="0"/>
          </a:p>
          <a:p>
            <a:pPr marL="468466" lvl="4" indent="0">
              <a:spcBef>
                <a:spcPts val="1600"/>
              </a:spcBef>
              <a:buNone/>
            </a:pPr>
            <a:endParaRPr lang="fr-FR" sz="1600" dirty="0"/>
          </a:p>
          <a:p>
            <a:endParaRPr lang="fr-FR" dirty="0"/>
          </a:p>
        </p:txBody>
      </p:sp>
    </p:spTree>
    <p:extLst>
      <p:ext uri="{BB962C8B-B14F-4D97-AF65-F5344CB8AC3E}">
        <p14:creationId xmlns:p14="http://schemas.microsoft.com/office/powerpoint/2010/main" val="2708009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3382" y="164638"/>
            <a:ext cx="10083257" cy="1302985"/>
          </a:xfrm>
          <a:prstGeom prst="rect">
            <a:avLst/>
          </a:prstGeom>
        </p:spPr>
        <p:txBody>
          <a:bodyPr wrap="square">
            <a:spAutoFit/>
          </a:bodyPr>
          <a:lstStyle/>
          <a:p>
            <a:pPr>
              <a:spcBef>
                <a:spcPts val="1600"/>
              </a:spcBef>
            </a:pPr>
            <a:r>
              <a:rPr lang="fr-FR" sz="1600" b="1" dirty="0">
                <a:solidFill>
                  <a:srgbClr val="008E7E"/>
                </a:solidFill>
                <a:latin typeface="Marianne-ExtraBold" panose="02000000000000000000" pitchFamily="50" charset="0"/>
              </a:rPr>
              <a:t>Accompagner le déploiement des zones à faibles émissions mobilité</a:t>
            </a:r>
          </a:p>
          <a:p>
            <a:pPr>
              <a:spcBef>
                <a:spcPts val="1600"/>
              </a:spcBef>
            </a:pPr>
            <a:r>
              <a:rPr lang="fr-FR" sz="2400" b="1" dirty="0">
                <a:solidFill>
                  <a:srgbClr val="283584"/>
                </a:solidFill>
                <a:latin typeface="Marianne-ExtraBold" panose="02000000000000000000" pitchFamily="50" charset="0"/>
              </a:rPr>
              <a:t>Les territoires éligibles  </a:t>
            </a:r>
          </a:p>
          <a:p>
            <a:pPr>
              <a:spcBef>
                <a:spcPts val="800"/>
              </a:spcBef>
            </a:pPr>
            <a:endParaRPr lang="fr-FR" sz="1867" dirty="0"/>
          </a:p>
        </p:txBody>
      </p:sp>
      <p:sp>
        <p:nvSpPr>
          <p:cNvPr id="5" name="Espace réservé du pied de page 7"/>
          <p:cNvSpPr/>
          <p:nvPr/>
        </p:nvSpPr>
        <p:spPr>
          <a:xfrm>
            <a:off x="480000" y="6378240"/>
            <a:ext cx="7870080" cy="478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endParaRPr lang="fr-FR" sz="1067" dirty="0"/>
          </a:p>
        </p:txBody>
      </p:sp>
      <p:pic>
        <p:nvPicPr>
          <p:cNvPr id="6" name="Image 5"/>
          <p:cNvPicPr>
            <a:picLocks noChangeAspect="1"/>
          </p:cNvPicPr>
          <p:nvPr/>
        </p:nvPicPr>
        <p:blipFill rotWithShape="1">
          <a:blip r:embed="rId3" cstate="hqprint">
            <a:extLst>
              <a:ext uri="{28A0092B-C50C-407E-A947-70E740481C1C}">
                <a14:useLocalDpi xmlns:a14="http://schemas.microsoft.com/office/drawing/2010/main" val="0"/>
              </a:ext>
            </a:extLst>
          </a:blip>
          <a:srcRect l="1799" t="4172" b="2221"/>
          <a:stretch/>
        </p:blipFill>
        <p:spPr>
          <a:xfrm>
            <a:off x="10416480" y="164638"/>
            <a:ext cx="1674053" cy="628833"/>
          </a:xfrm>
          <a:prstGeom prst="rect">
            <a:avLst/>
          </a:prstGeom>
        </p:spPr>
      </p:pic>
      <p:pic>
        <p:nvPicPr>
          <p:cNvPr id="13" name="Image 12"/>
          <p:cNvPicPr>
            <a:picLocks noChangeAspect="1"/>
          </p:cNvPicPr>
          <p:nvPr/>
        </p:nvPicPr>
        <p:blipFill rotWithShape="1">
          <a:blip r:embed="rId4">
            <a:extLst>
              <a:ext uri="{28A0092B-C50C-407E-A947-70E740481C1C}">
                <a14:useLocalDpi xmlns:a14="http://schemas.microsoft.com/office/drawing/2010/main" val="0"/>
              </a:ext>
            </a:extLst>
          </a:blip>
          <a:srcRect l="9698"/>
          <a:stretch/>
        </p:blipFill>
        <p:spPr>
          <a:xfrm>
            <a:off x="104246" y="0"/>
            <a:ext cx="1536171" cy="1221013"/>
          </a:xfrm>
          <a:prstGeom prst="rect">
            <a:avLst/>
          </a:prstGeom>
        </p:spPr>
      </p:pic>
      <p:pic>
        <p:nvPicPr>
          <p:cNvPr id="3" name="Image 2"/>
          <p:cNvPicPr>
            <a:picLocks noChangeAspect="1"/>
          </p:cNvPicPr>
          <p:nvPr/>
        </p:nvPicPr>
        <p:blipFill rotWithShape="1">
          <a:blip r:embed="rId5"/>
          <a:srcRect t="12282" b="19525"/>
          <a:stretch/>
        </p:blipFill>
        <p:spPr>
          <a:xfrm>
            <a:off x="104246" y="1164592"/>
            <a:ext cx="5838825" cy="5417127"/>
          </a:xfrm>
          <a:prstGeom prst="rect">
            <a:avLst/>
          </a:prstGeom>
        </p:spPr>
      </p:pic>
      <p:pic>
        <p:nvPicPr>
          <p:cNvPr id="14" name="Image 13"/>
          <p:cNvPicPr>
            <a:picLocks noChangeAspect="1"/>
          </p:cNvPicPr>
          <p:nvPr/>
        </p:nvPicPr>
        <p:blipFill rotWithShape="1">
          <a:blip r:embed="rId5"/>
          <a:srcRect l="4219" t="84469" r="2014" b="-8034"/>
          <a:stretch/>
        </p:blipFill>
        <p:spPr>
          <a:xfrm>
            <a:off x="5346165" y="3328922"/>
            <a:ext cx="7107381" cy="2375166"/>
          </a:xfrm>
          <a:prstGeom prst="rect">
            <a:avLst/>
          </a:prstGeom>
        </p:spPr>
      </p:pic>
    </p:spTree>
    <p:extLst>
      <p:ext uri="{BB962C8B-B14F-4D97-AF65-F5344CB8AC3E}">
        <p14:creationId xmlns:p14="http://schemas.microsoft.com/office/powerpoint/2010/main" val="3666741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40</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0" y="828090"/>
            <a:ext cx="11388916" cy="937351"/>
          </a:xfrm>
        </p:spPr>
        <p:txBody>
          <a:bodyPr>
            <a:normAutofit/>
          </a:bodyPr>
          <a:lstStyle/>
          <a:p>
            <a:r>
              <a:rPr lang="fr-FR" sz="2000" dirty="0" smtClean="0">
                <a:solidFill>
                  <a:schemeClr val="accent1">
                    <a:lumMod val="40000"/>
                    <a:lumOff val="60000"/>
                  </a:schemeClr>
                </a:solidFill>
              </a:rPr>
              <a:t>Mettre en œuvre la ZFE : </a:t>
            </a:r>
            <a:r>
              <a:rPr lang="fr-FR" sz="2000" dirty="0" smtClean="0">
                <a:solidFill>
                  <a:schemeClr val="accent1">
                    <a:lumMod val="75000"/>
                  </a:schemeClr>
                </a:solidFill>
              </a:rPr>
              <a:t>aides à l’acquisition de véhicules peu polluants / vélos</a:t>
            </a:r>
            <a:r>
              <a:rPr lang="fr-FR" dirty="0" smtClean="0">
                <a:solidFill>
                  <a:schemeClr val="accent2">
                    <a:lumMod val="60000"/>
                    <a:lumOff val="40000"/>
                  </a:schemeClr>
                </a:solidFill>
              </a:rPr>
              <a:t/>
            </a:r>
            <a:br>
              <a:rPr lang="fr-FR" dirty="0" smtClean="0">
                <a:solidFill>
                  <a:schemeClr val="accent2">
                    <a:lumMod val="60000"/>
                    <a:lumOff val="40000"/>
                  </a:schemeClr>
                </a:solidFill>
              </a:rPr>
            </a:br>
            <a:endParaRPr lang="fr-FR" sz="3100"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0" y="1364530"/>
            <a:ext cx="11630803"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smtClean="0"/>
              <a:t>Leasing social</a:t>
            </a:r>
            <a:endParaRPr lang="fr-FR" sz="2800" dirty="0"/>
          </a:p>
        </p:txBody>
      </p:sp>
      <p:sp>
        <p:nvSpPr>
          <p:cNvPr id="3" name="Rectangle 2"/>
          <p:cNvSpPr/>
          <p:nvPr/>
        </p:nvSpPr>
        <p:spPr>
          <a:xfrm>
            <a:off x="633661" y="2126815"/>
            <a:ext cx="10924673" cy="3724096"/>
          </a:xfrm>
          <a:prstGeom prst="rect">
            <a:avLst/>
          </a:prstGeom>
        </p:spPr>
        <p:txBody>
          <a:bodyPr wrap="square">
            <a:spAutoFit/>
          </a:bodyPr>
          <a:lstStyle/>
          <a:p>
            <a:pPr marL="285750" indent="-285750">
              <a:buFont typeface="Arial" panose="020B0604020202020204" pitchFamily="34" charset="0"/>
              <a:buChar char="•"/>
            </a:pPr>
            <a:r>
              <a:rPr lang="fr-FR" dirty="0"/>
              <a:t>Annonce du Président de la République et de la Première ministre de mise en place d’une offre de leasing de véhicules électriques </a:t>
            </a:r>
            <a:r>
              <a:rPr lang="fr-FR" dirty="0" smtClean="0"/>
              <a:t>pour </a:t>
            </a:r>
            <a:r>
              <a:rPr lang="fr-FR" dirty="0"/>
              <a:t>des ménages sous conditions de revenus</a:t>
            </a:r>
          </a:p>
          <a:p>
            <a:pPr marL="285750" indent="-285750">
              <a:buFont typeface="Arial" panose="020B0604020202020204" pitchFamily="34" charset="0"/>
              <a:buChar char="•"/>
            </a:pPr>
            <a:endParaRPr lang="fr-FR" sz="800" dirty="0"/>
          </a:p>
          <a:p>
            <a:pPr marL="285750" indent="-285750">
              <a:spcAft>
                <a:spcPts val="600"/>
              </a:spcAft>
              <a:buFont typeface="Arial" panose="020B0604020202020204" pitchFamily="34" charset="0"/>
              <a:buChar char="•"/>
            </a:pPr>
            <a:r>
              <a:rPr lang="fr-FR" dirty="0"/>
              <a:t>Donner accès </a:t>
            </a:r>
            <a:r>
              <a:rPr lang="fr-FR" dirty="0" smtClean="0"/>
              <a:t>à </a:t>
            </a:r>
            <a:r>
              <a:rPr lang="fr-FR" dirty="0"/>
              <a:t>une offre de location de voitures électriques performantes sur le plan environnemental, à </a:t>
            </a:r>
            <a:r>
              <a:rPr lang="fr-FR" dirty="0" smtClean="0"/>
              <a:t>100€</a:t>
            </a:r>
            <a:r>
              <a:rPr lang="fr-FR" dirty="0"/>
              <a:t>/mois ou moins (pour certains modèles) :</a:t>
            </a:r>
          </a:p>
          <a:p>
            <a:pPr marL="742950" lvl="1" indent="-285750">
              <a:spcAft>
                <a:spcPts val="300"/>
              </a:spcAft>
              <a:buFont typeface="Arial" panose="020B0604020202020204" pitchFamily="34" charset="0"/>
              <a:buChar char="•"/>
            </a:pPr>
            <a:r>
              <a:rPr lang="fr-FR" sz="1600" dirty="0"/>
              <a:t>Voitures respectant le nouveau critère d’éligibilité au bonus écologique</a:t>
            </a:r>
          </a:p>
          <a:p>
            <a:pPr marL="742950" lvl="1" indent="-285750">
              <a:spcAft>
                <a:spcPts val="300"/>
              </a:spcAft>
              <a:buFont typeface="Arial" panose="020B0604020202020204" pitchFamily="34" charset="0"/>
              <a:buChar char="•"/>
            </a:pPr>
            <a:r>
              <a:rPr lang="fr-FR" sz="1600" dirty="0"/>
              <a:t>Location longue durée, avec ou sans option d’achat</a:t>
            </a:r>
          </a:p>
          <a:p>
            <a:pPr marL="742950" lvl="1" indent="-285750">
              <a:spcAft>
                <a:spcPts val="300"/>
              </a:spcAft>
              <a:buFont typeface="Arial" panose="020B0604020202020204" pitchFamily="34" charset="0"/>
              <a:buChar char="•"/>
            </a:pPr>
            <a:r>
              <a:rPr lang="fr-FR" sz="1600" dirty="0"/>
              <a:t>Aide spécifique avancée par les loueurs et déduite du premier loyer, cumulable avec le bonus écologique </a:t>
            </a:r>
            <a:r>
              <a:rPr lang="fr-FR" sz="1600" dirty="0" smtClean="0"/>
              <a:t>(pas </a:t>
            </a:r>
            <a:r>
              <a:rPr lang="fr-FR" sz="1600" dirty="0"/>
              <a:t>avec la prime à la conversion)</a:t>
            </a:r>
          </a:p>
          <a:p>
            <a:pPr marL="742950" lvl="1" indent="-285750">
              <a:spcAft>
                <a:spcPts val="300"/>
              </a:spcAft>
              <a:buFont typeface="Arial" panose="020B0604020202020204" pitchFamily="34" charset="0"/>
              <a:buChar char="•"/>
            </a:pPr>
            <a:r>
              <a:rPr lang="fr-FR" sz="1600" dirty="0"/>
              <a:t>Nécessité pour les loueurs d’un conventionnement spécifique avec </a:t>
            </a:r>
            <a:r>
              <a:rPr lang="fr-FR" sz="1600" dirty="0" smtClean="0"/>
              <a:t>l’État </a:t>
            </a:r>
            <a:r>
              <a:rPr lang="fr-FR" sz="1600" dirty="0"/>
              <a:t>pour prise d’engagements propres au dispositif</a:t>
            </a:r>
          </a:p>
          <a:p>
            <a:pPr marL="742950" lvl="1" indent="-285750">
              <a:buFont typeface="Arial" panose="020B0604020202020204" pitchFamily="34" charset="0"/>
              <a:buChar char="•"/>
            </a:pPr>
            <a:endParaRPr lang="fr-FR" sz="900" dirty="0"/>
          </a:p>
          <a:p>
            <a:pPr marL="285750" indent="-285750">
              <a:buFont typeface="Arial" panose="020B0604020202020204" pitchFamily="34" charset="0"/>
              <a:buChar char="•"/>
            </a:pPr>
            <a:r>
              <a:rPr lang="fr-FR" dirty="0"/>
              <a:t>Mise en place prochainement d’un dispositif de pré-enregistrement, en vue de livraisons à partir </a:t>
            </a:r>
            <a:r>
              <a:rPr lang="fr-FR" dirty="0" smtClean="0"/>
              <a:t>du</a:t>
            </a:r>
          </a:p>
          <a:p>
            <a:r>
              <a:rPr lang="fr-FR" dirty="0" smtClean="0"/>
              <a:t>1</a:t>
            </a:r>
            <a:r>
              <a:rPr lang="fr-FR" baseline="30000" dirty="0" smtClean="0"/>
              <a:t>er</a:t>
            </a:r>
            <a:r>
              <a:rPr lang="fr-FR" dirty="0" smtClean="0"/>
              <a:t> janvier </a:t>
            </a:r>
            <a:r>
              <a:rPr lang="fr-FR" dirty="0"/>
              <a:t>2024 (gestion par l’Agence de services et de paiement)</a:t>
            </a:r>
          </a:p>
        </p:txBody>
      </p:sp>
    </p:spTree>
    <p:extLst>
      <p:ext uri="{BB962C8B-B14F-4D97-AF65-F5344CB8AC3E}">
        <p14:creationId xmlns:p14="http://schemas.microsoft.com/office/powerpoint/2010/main" val="1064917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41</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280599" y="1161933"/>
            <a:ext cx="11630802" cy="2161687"/>
          </a:xfrm>
        </p:spPr>
        <p:txBody>
          <a:bodyPr>
            <a:normAutofit fontScale="90000"/>
          </a:bodyPr>
          <a:lstStyle/>
          <a:p>
            <a:pPr>
              <a:tabLst>
                <a:tab pos="4208463" algn="l"/>
              </a:tabLst>
            </a:pPr>
            <a:r>
              <a:rPr lang="fr-FR" sz="2700" dirty="0">
                <a:solidFill>
                  <a:schemeClr val="accent1"/>
                </a:solidFill>
              </a:rPr>
              <a:t>                          </a:t>
            </a:r>
            <a:r>
              <a:rPr lang="fr-FR" sz="2700" dirty="0">
                <a:solidFill>
                  <a:schemeClr val="accent1">
                    <a:lumMod val="60000"/>
                    <a:lumOff val="40000"/>
                  </a:schemeClr>
                </a:solidFill>
              </a:rPr>
              <a:t>Mettre en œuvre la ZFE : </a:t>
            </a:r>
            <a:br>
              <a:rPr lang="fr-FR" sz="2700" dirty="0">
                <a:solidFill>
                  <a:schemeClr val="accent1">
                    <a:lumMod val="60000"/>
                    <a:lumOff val="40000"/>
                  </a:schemeClr>
                </a:solidFill>
              </a:rPr>
            </a:br>
            <a:r>
              <a:rPr lang="fr-FR" sz="2700" dirty="0">
                <a:solidFill>
                  <a:schemeClr val="accent1">
                    <a:lumMod val="40000"/>
                    <a:lumOff val="60000"/>
                  </a:schemeClr>
                </a:solidFill>
              </a:rPr>
              <a:t/>
            </a:r>
            <a:br>
              <a:rPr lang="fr-FR" sz="2700" dirty="0">
                <a:solidFill>
                  <a:schemeClr val="accent1">
                    <a:lumMod val="40000"/>
                    <a:lumOff val="60000"/>
                  </a:schemeClr>
                </a:solidFill>
              </a:rPr>
            </a:br>
            <a:r>
              <a:rPr lang="fr-FR" sz="2600" dirty="0">
                <a:solidFill>
                  <a:schemeClr val="accent1">
                    <a:lumMod val="75000"/>
                  </a:schemeClr>
                </a:solidFill>
              </a:rPr>
              <a:t>Aides à l’acquisition de véhicules moins  polluants / vélos dans les territoires en contentieux (2019-2023)</a:t>
            </a:r>
            <a:r>
              <a:rPr lang="fr-FR" sz="2600" dirty="0">
                <a:solidFill>
                  <a:schemeClr val="accent2">
                    <a:lumMod val="60000"/>
                    <a:lumOff val="40000"/>
                  </a:schemeClr>
                </a:solidFill>
              </a:rPr>
              <a:t/>
            </a:r>
            <a:br>
              <a:rPr lang="fr-FR" sz="2600" dirty="0">
                <a:solidFill>
                  <a:schemeClr val="accent2">
                    <a:lumMod val="60000"/>
                    <a:lumOff val="40000"/>
                  </a:schemeClr>
                </a:solidFill>
              </a:rPr>
            </a:br>
            <a:r>
              <a:rPr lang="fr-FR" sz="2400" dirty="0">
                <a:solidFill>
                  <a:schemeClr val="accent2">
                    <a:lumMod val="60000"/>
                    <a:lumOff val="40000"/>
                  </a:schemeClr>
                </a:solidFill>
              </a:rPr>
              <a:t>- </a:t>
            </a:r>
            <a:r>
              <a:rPr lang="fr-FR" sz="2400" dirty="0"/>
              <a:t>Fonds Air Véhicules dans 6 territoires</a:t>
            </a:r>
            <a:br>
              <a:rPr lang="fr-FR" sz="2400" dirty="0"/>
            </a:br>
            <a:r>
              <a:rPr lang="fr-FR" sz="2400" dirty="0"/>
              <a:t>- Tremplin sur le PPA de Montpellier, Ile de France et Martinique</a:t>
            </a:r>
            <a:br>
              <a:rPr lang="fr-FR" sz="2400" dirty="0"/>
            </a:br>
            <a:r>
              <a:rPr lang="fr-FR" sz="2400" dirty="0"/>
              <a:t>- Aide aux collectivités pour la conversion de leur flotte</a:t>
            </a:r>
            <a:r>
              <a:rPr lang="fr-FR" sz="2800" dirty="0"/>
              <a:t/>
            </a:r>
            <a:br>
              <a:rPr lang="fr-FR" sz="2800" dirty="0"/>
            </a:br>
            <a:r>
              <a:rPr lang="fr-FR" sz="2800" dirty="0"/>
              <a:t/>
            </a:r>
            <a:br>
              <a:rPr lang="fr-FR" sz="2800" dirty="0"/>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200770" y="2513064"/>
            <a:ext cx="12032344" cy="3650481"/>
          </a:xfrm>
        </p:spPr>
        <p:txBody>
          <a:bodyPr>
            <a:noAutofit/>
          </a:bodyPr>
          <a:lstStyle/>
          <a:p>
            <a:r>
              <a:rPr lang="fr-FR" sz="2300" b="1" dirty="0">
                <a:solidFill>
                  <a:srgbClr val="004899"/>
                </a:solidFill>
              </a:rPr>
              <a:t>-&gt; Objectif: accélérer la mutation</a:t>
            </a:r>
          </a:p>
          <a:p>
            <a:r>
              <a:rPr lang="fr-FR" sz="2000" b="1" dirty="0"/>
              <a:t>Description</a:t>
            </a:r>
          </a:p>
          <a:p>
            <a:r>
              <a:rPr lang="fr-FR" sz="2100" dirty="0"/>
              <a:t>Aides à l’acquisition de véhicules électriques, GNV, </a:t>
            </a:r>
            <a:r>
              <a:rPr lang="fr-FR" sz="2100" dirty="0" err="1"/>
              <a:t>retrofit</a:t>
            </a:r>
            <a:r>
              <a:rPr lang="fr-FR" sz="2100" dirty="0"/>
              <a:t>, H2, vélos, </a:t>
            </a:r>
            <a:r>
              <a:rPr lang="fr-FR" sz="2100" dirty="0" err="1"/>
              <a:t>vélocargos</a:t>
            </a:r>
            <a:r>
              <a:rPr lang="fr-FR" sz="2100" dirty="0"/>
              <a:t>, abris vélos apportées par l’ADEME/ les collectivités</a:t>
            </a:r>
            <a:endParaRPr lang="fr-FR" sz="2100" dirty="0">
              <a:solidFill>
                <a:srgbClr val="FF0000"/>
              </a:solidFill>
            </a:endParaRPr>
          </a:p>
          <a:p>
            <a:r>
              <a:rPr lang="fr-FR" sz="2000" b="1" dirty="0"/>
              <a:t>Critères d’éligibilité</a:t>
            </a:r>
          </a:p>
          <a:p>
            <a:r>
              <a:rPr lang="fr-FR" sz="2100" dirty="0"/>
              <a:t>Aides pour soutenir la conversion au-delà des obligations réglementaires – Mise à la casse des anciens véhicules (excepté vélos et </a:t>
            </a:r>
            <a:r>
              <a:rPr lang="fr-FR" sz="2100" dirty="0" err="1"/>
              <a:t>retrofit</a:t>
            </a:r>
            <a:r>
              <a:rPr lang="fr-FR" sz="2100" dirty="0"/>
              <a:t>) – animation des fonds pour accompagner les entreprises/ collectivités</a:t>
            </a:r>
          </a:p>
          <a:p>
            <a:r>
              <a:rPr lang="fr-FR" sz="2000" b="1" dirty="0"/>
              <a:t>En 2024 </a:t>
            </a:r>
            <a:r>
              <a:rPr lang="fr-FR" sz="2000" dirty="0"/>
              <a:t>: </a:t>
            </a:r>
            <a:r>
              <a:rPr lang="fr-FR" sz="2100" dirty="0"/>
              <a:t>Accompagnement possible uniquement sur les territoires PPA</a:t>
            </a:r>
          </a:p>
          <a:p>
            <a:endParaRPr lang="fr-FR" dirty="0">
              <a:solidFill>
                <a:srgbClr val="FF0000"/>
              </a:solidFill>
            </a:endParaRPr>
          </a:p>
          <a:p>
            <a:endParaRPr lang="fr-FR" b="1" dirty="0">
              <a:solidFill>
                <a:srgbClr val="FF0000"/>
              </a:solidFill>
            </a:endParaRPr>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1" y="2666715"/>
            <a:ext cx="11630803"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604506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42</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rgbClr val="5770BE">
                    <a:lumMod val="40000"/>
                    <a:lumOff val="60000"/>
                  </a:srgbClr>
                </a:solidFill>
              </a:rPr>
              <a:t>Mettre en œuvre la ZFE : </a:t>
            </a:r>
            <a:r>
              <a:rPr lang="fr-FR" sz="2000" dirty="0">
                <a:solidFill>
                  <a:schemeClr val="accent1">
                    <a:lumMod val="75000"/>
                  </a:schemeClr>
                </a:solidFill>
              </a:rPr>
              <a:t>aides à l’acquisition de véhicules peu polluants / vélos</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578004" y="2423398"/>
            <a:ext cx="11020438" cy="3650481"/>
          </a:xfrm>
        </p:spPr>
        <p:txBody>
          <a:bodyPr>
            <a:noAutofit/>
          </a:bodyPr>
          <a:lstStyle/>
          <a:p>
            <a:pPr marL="285750" indent="-285750">
              <a:buFont typeface="Arial" panose="020B0604020202020204" pitchFamily="34" charset="0"/>
              <a:buChar char="•"/>
            </a:pPr>
            <a:r>
              <a:rPr lang="fr-FR" sz="1800" b="1" dirty="0"/>
              <a:t>Advenir : </a:t>
            </a:r>
            <a:r>
              <a:rPr lang="fr-FR" sz="1800" dirty="0"/>
              <a:t>financement de bornes de recharge pour véhicule électrique en immeuble collectif, en entreprise, sur un parking ouvert au public ou sur la voirie publique.</a:t>
            </a:r>
            <a:br>
              <a:rPr lang="fr-FR" sz="1800" dirty="0"/>
            </a:br>
            <a:r>
              <a:rPr lang="fr-FR" sz="1800" dirty="0">
                <a:hlinkClick r:id="rId3"/>
              </a:rPr>
              <a:t>https://advenir.mobi/</a:t>
            </a:r>
            <a:endParaRPr lang="fr-FR" sz="1800" dirty="0"/>
          </a:p>
          <a:p>
            <a:pPr marL="285750" indent="-285750">
              <a:buFont typeface="Arial" panose="020B0604020202020204" pitchFamily="34" charset="0"/>
              <a:buChar char="•"/>
            </a:pPr>
            <a:endParaRPr lang="fr-FR" sz="1050" dirty="0"/>
          </a:p>
          <a:p>
            <a:pPr marL="285750" indent="-285750">
              <a:buFont typeface="Arial" panose="020B0604020202020204" pitchFamily="34" charset="0"/>
              <a:buChar char="•"/>
            </a:pPr>
            <a:r>
              <a:rPr lang="fr-FR" sz="1800" dirty="0"/>
              <a:t>Opération n° TRA-EQ-117 : </a:t>
            </a:r>
            <a:r>
              <a:rPr lang="fr-FR" sz="1800" b="1" dirty="0"/>
              <a:t>Remplacement de véhicules par des véhicules neufs performants pour les particuliers ou les collectivités</a:t>
            </a:r>
            <a:br>
              <a:rPr lang="fr-FR" sz="1800" b="1" dirty="0"/>
            </a:br>
            <a:r>
              <a:rPr lang="fr-FR" sz="1800" dirty="0">
                <a:hlinkClick r:id="rId4"/>
              </a:rPr>
              <a:t>https://www.ecologie.gouv.fr/sites/default/files/TRA-EQ-117%20v%20A16-1.pdf</a:t>
            </a:r>
            <a:endParaRPr lang="fr-FR" sz="1800" dirty="0"/>
          </a:p>
          <a:p>
            <a:pPr marL="285750" indent="-285750">
              <a:buFont typeface="Arial" panose="020B0604020202020204" pitchFamily="34" charset="0"/>
              <a:buChar char="•"/>
            </a:pPr>
            <a:endParaRPr lang="fr-FR" sz="1000" dirty="0"/>
          </a:p>
          <a:p>
            <a:pPr marL="285750" indent="-285750">
              <a:buFont typeface="Arial" panose="020B0604020202020204" pitchFamily="34" charset="0"/>
              <a:buChar char="•"/>
            </a:pPr>
            <a:r>
              <a:rPr lang="fr-FR" sz="1800" dirty="0"/>
              <a:t>Opération n° TRA-EQ-121 : </a:t>
            </a:r>
            <a:r>
              <a:rPr lang="fr-FR" sz="1800" b="1" dirty="0"/>
              <a:t>Acquisition (achat ou location) par une personne physique d’un cycle neuf à pédalage assisté </a:t>
            </a:r>
            <a:r>
              <a:rPr lang="fr-FR" sz="1800" dirty="0"/>
              <a:t>conforme à la rubrique 6.11 de l’article R. 311-1 du code de la route.</a:t>
            </a:r>
            <a:br>
              <a:rPr lang="fr-FR" sz="1800" dirty="0"/>
            </a:br>
            <a:r>
              <a:rPr lang="fr-FR" sz="1800" dirty="0">
                <a:hlinkClick r:id="rId5"/>
              </a:rPr>
              <a:t>https://www.ecologie.gouv.fr/sites/default/files/TRA-EQ-121%20vA54-2%20%C3%A0%20compter%20du%2001-01-2024.pdf</a:t>
            </a:r>
            <a:endParaRPr lang="fr-FR" sz="1800" dirty="0"/>
          </a:p>
          <a:p>
            <a:pPr marL="285750" indent="-285750">
              <a:buFont typeface="Arial" panose="020B0604020202020204" pitchFamily="34" charset="0"/>
              <a:buChar char="•"/>
            </a:pPr>
            <a:endParaRPr lang="fr-FR" sz="1800" dirty="0"/>
          </a:p>
          <a:p>
            <a:endParaRPr lang="fr-FR" b="1" dirty="0">
              <a:solidFill>
                <a:srgbClr val="FF0000"/>
              </a:solidFill>
            </a:endParaRPr>
          </a:p>
          <a:p>
            <a:endParaRPr lang="fr-FR" dirty="0">
              <a:solidFill>
                <a:srgbClr val="FF0000"/>
              </a:solidFill>
            </a:endParaRPr>
          </a:p>
          <a:p>
            <a:endParaRPr lang="fr-FR" b="1" dirty="0">
              <a:solidFill>
                <a:srgbClr val="FF0000"/>
              </a:solidFill>
            </a:endParaRPr>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0" y="1364530"/>
            <a:ext cx="11630803"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a:t>Programme CEE et opérations standardisées</a:t>
            </a:r>
            <a:endParaRPr lang="fr-FR" sz="2800" dirty="0"/>
          </a:p>
        </p:txBody>
      </p:sp>
      <p:pic>
        <p:nvPicPr>
          <p:cNvPr id="2" name="Image 1"/>
          <p:cNvPicPr>
            <a:picLocks noChangeAspect="1"/>
          </p:cNvPicPr>
          <p:nvPr/>
        </p:nvPicPr>
        <p:blipFill>
          <a:blip r:embed="rId6"/>
          <a:stretch>
            <a:fillRect/>
          </a:stretch>
        </p:blipFill>
        <p:spPr>
          <a:xfrm>
            <a:off x="8408079" y="2922921"/>
            <a:ext cx="2284641" cy="766763"/>
          </a:xfrm>
          <a:prstGeom prst="rect">
            <a:avLst/>
          </a:prstGeom>
        </p:spPr>
      </p:pic>
    </p:spTree>
    <p:extLst>
      <p:ext uri="{BB962C8B-B14F-4D97-AF65-F5344CB8AC3E}">
        <p14:creationId xmlns:p14="http://schemas.microsoft.com/office/powerpoint/2010/main" val="3218267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43</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chemeClr val="accent1">
                    <a:lumMod val="40000"/>
                    <a:lumOff val="60000"/>
                  </a:schemeClr>
                </a:solidFill>
              </a:rPr>
              <a:t>Mettre en œuvre la ZFE : </a:t>
            </a:r>
            <a:r>
              <a:rPr lang="fr-FR" sz="2000" dirty="0">
                <a:solidFill>
                  <a:schemeClr val="accent1">
                    <a:lumMod val="75000"/>
                  </a:schemeClr>
                </a:solidFill>
              </a:rPr>
              <a:t>déploiement des infrastructures et réseaux d’avitaillement</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1" y="6005338"/>
            <a:ext cx="8642706" cy="322320"/>
          </a:xfrm>
        </p:spPr>
        <p:txBody>
          <a:bodyPr>
            <a:noAutofit/>
          </a:bodyPr>
          <a:lstStyle/>
          <a:p>
            <a:r>
              <a:rPr lang="fr-FR" b="1" dirty="0"/>
              <a:t>Échéance de dépôt des projets</a:t>
            </a:r>
            <a:r>
              <a:rPr lang="fr-FR" dirty="0"/>
              <a:t> : jusqu’au 31/12/2023 (et a priori reconduit en 2024) </a:t>
            </a:r>
            <a:endParaRPr lang="fr-FR" sz="2000"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0" y="1364530"/>
            <a:ext cx="11630803" cy="762285"/>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a:t>Schémas Directeurs pour les Infrastructures de Carburants Alternatifs (SDICA)</a:t>
            </a:r>
            <a:endParaRPr lang="fr-FR" sz="2800" dirty="0"/>
          </a:p>
        </p:txBody>
      </p:sp>
      <p:pic>
        <p:nvPicPr>
          <p:cNvPr id="3" name="Image 2">
            <a:extLst>
              <a:ext uri="{FF2B5EF4-FFF2-40B4-BE49-F238E27FC236}">
                <a16:creationId xmlns:a16="http://schemas.microsoft.com/office/drawing/2014/main" id="{400084A0-2537-97DD-10F5-6D5CBFD4690E}"/>
              </a:ext>
            </a:extLst>
          </p:cNvPr>
          <p:cNvPicPr>
            <a:picLocks noChangeAspect="1"/>
          </p:cNvPicPr>
          <p:nvPr/>
        </p:nvPicPr>
        <p:blipFill>
          <a:blip r:embed="rId3"/>
          <a:stretch>
            <a:fillRect/>
          </a:stretch>
        </p:blipFill>
        <p:spPr>
          <a:xfrm>
            <a:off x="5208882" y="2126815"/>
            <a:ext cx="6806836" cy="3650481"/>
          </a:xfrm>
          <a:prstGeom prst="rect">
            <a:avLst/>
          </a:prstGeom>
          <a:ln w="15875">
            <a:solidFill>
              <a:schemeClr val="accent1"/>
            </a:solidFill>
          </a:ln>
        </p:spPr>
      </p:pic>
      <p:sp>
        <p:nvSpPr>
          <p:cNvPr id="4" name="Espace réservé du contenu 12">
            <a:extLst>
              <a:ext uri="{FF2B5EF4-FFF2-40B4-BE49-F238E27FC236}">
                <a16:creationId xmlns:a16="http://schemas.microsoft.com/office/drawing/2014/main" id="{28F4C932-A5FE-EEC8-1396-3282FB90ADF6}"/>
              </a:ext>
            </a:extLst>
          </p:cNvPr>
          <p:cNvSpPr txBox="1">
            <a:spLocks/>
          </p:cNvSpPr>
          <p:nvPr/>
        </p:nvSpPr>
        <p:spPr>
          <a:xfrm>
            <a:off x="420943" y="2148988"/>
            <a:ext cx="4536219" cy="417866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200"/>
              </a:spcAft>
              <a:buFont typeface="+mj-lt"/>
              <a:buNone/>
              <a:defRPr sz="1600" b="0" kern="1200">
                <a:solidFill>
                  <a:schemeClr val="tx1"/>
                </a:solidFill>
                <a:latin typeface="+mn-lt"/>
                <a:ea typeface="+mn-ea"/>
                <a:cs typeface="+mn-cs"/>
              </a:defRPr>
            </a:lvl1pPr>
            <a:lvl2pPr marL="358775" indent="0" algn="l" defTabSz="914400" rtl="0" eaLnBrk="1" latinLnBrk="0" hangingPunct="1">
              <a:lnSpc>
                <a:spcPct val="100000"/>
              </a:lnSpc>
              <a:spcBef>
                <a:spcPts val="0"/>
              </a:spcBef>
              <a:spcAft>
                <a:spcPts val="1200"/>
              </a:spcAft>
              <a:buFont typeface="+mj-lt"/>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soutient financièrement les études nécessaires à la mise en place d'un Schéma directeur pour les infrastructures de carburants alternatifs sur un territoire donné</a:t>
            </a:r>
          </a:p>
          <a:p>
            <a:r>
              <a:rPr lang="fr-FR" dirty="0"/>
              <a:t>s'adresse aux collectivités territoriales ou leur représentant en capacité d’animer et de porter la démarche collective et concertée de mise au point d’un SDICA (EPCI, AOM, région, département, …)</a:t>
            </a:r>
          </a:p>
          <a:p>
            <a:r>
              <a:rPr lang="fr-FR" dirty="0"/>
              <a:t>Cahier des charges et régions éligibles via </a:t>
            </a:r>
            <a:r>
              <a:rPr lang="fr-FR" u="sng" dirty="0">
                <a:hlinkClick r:id="rId4"/>
              </a:rPr>
              <a:t>https://agirpourlatransition.ademe.fr/collectivites/aides-financieres/20230628/schemas-directeurs-infrastructures-carburants-alternatifs-sdica</a:t>
            </a:r>
            <a:r>
              <a:rPr lang="fr-FR" dirty="0"/>
              <a:t>  </a:t>
            </a:r>
            <a:endParaRPr lang="fr-FR" b="1" dirty="0">
              <a:solidFill>
                <a:srgbClr val="FF0000"/>
              </a:solidFill>
            </a:endParaRPr>
          </a:p>
        </p:txBody>
      </p:sp>
    </p:spTree>
    <p:extLst>
      <p:ext uri="{BB962C8B-B14F-4D97-AF65-F5344CB8AC3E}">
        <p14:creationId xmlns:p14="http://schemas.microsoft.com/office/powerpoint/2010/main" val="4245645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44</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rgbClr val="5770BE">
                    <a:lumMod val="40000"/>
                    <a:lumOff val="60000"/>
                  </a:srgbClr>
                </a:solidFill>
              </a:rPr>
              <a:t>Mettre en œuvre la ZFE : </a:t>
            </a:r>
            <a:r>
              <a:rPr lang="fr-FR" sz="2000" dirty="0">
                <a:solidFill>
                  <a:srgbClr val="5770BE">
                    <a:lumMod val="75000"/>
                  </a:srgbClr>
                </a:solidFill>
              </a:rPr>
              <a:t>déploiement des infrastructures et réseaux d’avitaillement</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159657" y="2341418"/>
            <a:ext cx="5775630" cy="3650481"/>
          </a:xfrm>
        </p:spPr>
        <p:txBody>
          <a:bodyPr>
            <a:noAutofit/>
          </a:bodyPr>
          <a:lstStyle/>
          <a:p>
            <a:r>
              <a:rPr lang="fr-FR" dirty="0"/>
              <a:t>a pour but d'initier ou d'approfondir la réflexion sur les besoins d’hydrogène renouvelable ou bas carbone sur les territoires</a:t>
            </a:r>
          </a:p>
          <a:p>
            <a:r>
              <a:rPr lang="fr-FR" dirty="0"/>
              <a:t>soutient les études préalables, en amont des décisions d'investissement dans des usages et infrastructures hydrogène</a:t>
            </a:r>
          </a:p>
          <a:p>
            <a:r>
              <a:rPr lang="fr-FR" dirty="0"/>
              <a:t>Régions éligibles et cahier des charges via </a:t>
            </a:r>
            <a:r>
              <a:rPr lang="fr-FR" u="sng" dirty="0">
                <a:hlinkClick r:id="rId3"/>
              </a:rPr>
              <a:t>https://agirpourlatransition.ademe.fr/collectivites/aides-financieres/2023/etudes-dopportunite-faisabilite-deploiement-lhydrogene-territoire</a:t>
            </a:r>
            <a:r>
              <a:rPr lang="fr-FR" dirty="0"/>
              <a:t> </a:t>
            </a:r>
          </a:p>
          <a:p>
            <a:endParaRPr lang="fr-FR" b="1" dirty="0">
              <a:solidFill>
                <a:srgbClr val="FF0000"/>
              </a:solidFill>
            </a:endParaRPr>
          </a:p>
          <a:p>
            <a:r>
              <a:rPr lang="fr-FR" b="1" dirty="0"/>
              <a:t>Échéance de dépôt de candidature</a:t>
            </a:r>
            <a:r>
              <a:rPr lang="fr-FR" dirty="0"/>
              <a:t> : jusqu’au 31/12/2023 </a:t>
            </a:r>
            <a:endParaRPr lang="fr-FR" sz="2000"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0" y="1364530"/>
            <a:ext cx="11630803" cy="762285"/>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a:t>Études d'opportunité et de faisabilité du déploiement de l'hydrogène sur un territoire </a:t>
            </a:r>
            <a:endParaRPr lang="fr-FR" sz="2800" dirty="0"/>
          </a:p>
        </p:txBody>
      </p:sp>
      <p:pic>
        <p:nvPicPr>
          <p:cNvPr id="3" name="Image 2">
            <a:extLst>
              <a:ext uri="{FF2B5EF4-FFF2-40B4-BE49-F238E27FC236}">
                <a16:creationId xmlns:a16="http://schemas.microsoft.com/office/drawing/2014/main" id="{CFB9B2F9-316A-F38E-9FA6-54CC64FC9B52}"/>
              </a:ext>
            </a:extLst>
          </p:cNvPr>
          <p:cNvPicPr>
            <a:picLocks noChangeAspect="1"/>
          </p:cNvPicPr>
          <p:nvPr/>
        </p:nvPicPr>
        <p:blipFill>
          <a:blip r:embed="rId4"/>
          <a:stretch>
            <a:fillRect/>
          </a:stretch>
        </p:blipFill>
        <p:spPr>
          <a:xfrm>
            <a:off x="6096000" y="2290404"/>
            <a:ext cx="5936343" cy="3501142"/>
          </a:xfrm>
          <a:prstGeom prst="rect">
            <a:avLst/>
          </a:prstGeom>
          <a:ln w="15875">
            <a:solidFill>
              <a:schemeClr val="accent1"/>
            </a:solidFill>
          </a:ln>
        </p:spPr>
      </p:pic>
    </p:spTree>
    <p:extLst>
      <p:ext uri="{BB962C8B-B14F-4D97-AF65-F5344CB8AC3E}">
        <p14:creationId xmlns:p14="http://schemas.microsoft.com/office/powerpoint/2010/main" val="2645824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45</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rgbClr val="5770BE">
                    <a:lumMod val="40000"/>
                    <a:lumOff val="60000"/>
                  </a:srgbClr>
                </a:solidFill>
              </a:rPr>
              <a:t>Mettre en œuvre la ZFE : </a:t>
            </a:r>
            <a:r>
              <a:rPr lang="fr-FR" sz="2000" dirty="0">
                <a:solidFill>
                  <a:srgbClr val="5770BE">
                    <a:lumMod val="75000"/>
                  </a:srgbClr>
                </a:solidFill>
              </a:rPr>
              <a:t>déploiement des infrastructures et réseaux d’avitaillement</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1" y="2341418"/>
            <a:ext cx="4735724" cy="3650481"/>
          </a:xfrm>
        </p:spPr>
        <p:txBody>
          <a:bodyPr>
            <a:noAutofit/>
          </a:bodyPr>
          <a:lstStyle/>
          <a:p>
            <a:r>
              <a:rPr lang="fr-FR" dirty="0"/>
              <a:t>a vocation à soutenir un modèle de distribution de bioGNV dit « bioGNV agricole et territorial », caractérisé par une production et une distribution localisées en un même lieu, sans injection préalable du </a:t>
            </a:r>
            <a:r>
              <a:rPr lang="fr-FR" dirty="0" err="1"/>
              <a:t>biomethane</a:t>
            </a:r>
            <a:r>
              <a:rPr lang="fr-FR" dirty="0"/>
              <a:t> produit dans le réseau de gaz</a:t>
            </a:r>
          </a:p>
          <a:p>
            <a:r>
              <a:rPr lang="fr-FR" dirty="0"/>
              <a:t>Cahier des charges et régions éligibles via </a:t>
            </a:r>
            <a:r>
              <a:rPr lang="fr-FR" u="sng" dirty="0">
                <a:hlinkClick r:id="rId3"/>
              </a:rPr>
              <a:t>https://agirpourlatransition.ademe.fr/entreprises/aides-financieres/2023/stations-distribution-biognv-agricole</a:t>
            </a:r>
            <a:endParaRPr lang="fr-FR" u="sng" dirty="0"/>
          </a:p>
          <a:p>
            <a:endParaRPr lang="fr-FR" b="1" dirty="0">
              <a:solidFill>
                <a:srgbClr val="FF0000"/>
              </a:solidFill>
            </a:endParaRPr>
          </a:p>
          <a:p>
            <a:r>
              <a:rPr lang="fr-FR" b="1" dirty="0"/>
              <a:t>Échéance de dépôt des candidatures</a:t>
            </a:r>
            <a:r>
              <a:rPr lang="fr-FR" dirty="0"/>
              <a:t> : jusqu’au 31/12/2023 (et a priori reconduit en 2024) </a:t>
            </a:r>
            <a:endParaRPr lang="fr-FR" sz="2000" dirty="0"/>
          </a:p>
        </p:txBody>
      </p:sp>
      <p:sp>
        <p:nvSpPr>
          <p:cNvPr id="11" name="Titre 11">
            <a:extLst>
              <a:ext uri="{FF2B5EF4-FFF2-40B4-BE49-F238E27FC236}">
                <a16:creationId xmlns:a16="http://schemas.microsoft.com/office/drawing/2014/main" id="{0F80EB3D-DD7E-4D25-98CC-1B529F37502B}"/>
              </a:ext>
            </a:extLst>
          </p:cNvPr>
          <p:cNvSpPr txBox="1">
            <a:spLocks/>
          </p:cNvSpPr>
          <p:nvPr/>
        </p:nvSpPr>
        <p:spPr>
          <a:xfrm>
            <a:off x="401540" y="1364530"/>
            <a:ext cx="11630803"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a:t>Stations de distribution de </a:t>
            </a:r>
            <a:r>
              <a:rPr lang="fr-FR" dirty="0" err="1"/>
              <a:t>bioGNV</a:t>
            </a:r>
            <a:r>
              <a:rPr lang="fr-FR" dirty="0"/>
              <a:t> agricole </a:t>
            </a:r>
            <a:endParaRPr lang="fr-FR" sz="2800" dirty="0"/>
          </a:p>
        </p:txBody>
      </p:sp>
      <p:pic>
        <p:nvPicPr>
          <p:cNvPr id="3" name="Image 2">
            <a:extLst>
              <a:ext uri="{FF2B5EF4-FFF2-40B4-BE49-F238E27FC236}">
                <a16:creationId xmlns:a16="http://schemas.microsoft.com/office/drawing/2014/main" id="{47188FAA-9A72-D0E6-0ED3-E79DDCC2EBEA}"/>
              </a:ext>
            </a:extLst>
          </p:cNvPr>
          <p:cNvPicPr>
            <a:picLocks noChangeAspect="1"/>
          </p:cNvPicPr>
          <p:nvPr/>
        </p:nvPicPr>
        <p:blipFill>
          <a:blip r:embed="rId4"/>
          <a:stretch>
            <a:fillRect/>
          </a:stretch>
        </p:blipFill>
        <p:spPr>
          <a:xfrm>
            <a:off x="5336268" y="2338995"/>
            <a:ext cx="6696075" cy="3181350"/>
          </a:xfrm>
          <a:prstGeom prst="rect">
            <a:avLst/>
          </a:prstGeom>
          <a:ln w="15875">
            <a:solidFill>
              <a:schemeClr val="accent1"/>
            </a:solidFill>
          </a:ln>
        </p:spPr>
      </p:pic>
    </p:spTree>
    <p:extLst>
      <p:ext uri="{BB962C8B-B14F-4D97-AF65-F5344CB8AC3E}">
        <p14:creationId xmlns:p14="http://schemas.microsoft.com/office/powerpoint/2010/main" val="2304269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748ED4-67BB-8573-F1AE-EFC3D3D8D8F9}"/>
              </a:ext>
            </a:extLst>
          </p:cNvPr>
          <p:cNvSpPr>
            <a:spLocks noGrp="1"/>
          </p:cNvSpPr>
          <p:nvPr>
            <p:ph type="title"/>
          </p:nvPr>
        </p:nvSpPr>
        <p:spPr>
          <a:xfrm>
            <a:off x="395591" y="2660074"/>
            <a:ext cx="11388916" cy="1445924"/>
          </a:xfrm>
        </p:spPr>
        <p:txBody>
          <a:bodyPr/>
          <a:lstStyle/>
          <a:p>
            <a:pPr algn="ctr"/>
            <a:r>
              <a:rPr lang="fr-FR" dirty="0"/>
              <a:t>Quelles aides financières </a:t>
            </a:r>
            <a:br>
              <a:rPr lang="fr-FR" dirty="0"/>
            </a:br>
            <a:r>
              <a:rPr lang="fr-FR" dirty="0"/>
              <a:t>pour mettre en œuvre la ZFE ?</a:t>
            </a:r>
            <a:br>
              <a:rPr lang="fr-FR" dirty="0"/>
            </a:br>
            <a:r>
              <a:rPr lang="fr-FR" dirty="0"/>
              <a:t/>
            </a:r>
            <a:br>
              <a:rPr lang="fr-FR" dirty="0"/>
            </a:br>
            <a:r>
              <a:rPr lang="fr-FR" dirty="0">
                <a:solidFill>
                  <a:schemeClr val="accent2">
                    <a:lumMod val="60000"/>
                    <a:lumOff val="40000"/>
                  </a:schemeClr>
                </a:solidFill>
              </a:rPr>
              <a:t>Déploiement des mobilités solidaires</a:t>
            </a:r>
          </a:p>
        </p:txBody>
      </p:sp>
      <p:sp>
        <p:nvSpPr>
          <p:cNvPr id="8" name="Espace réservé du contenu 12">
            <a:extLst>
              <a:ext uri="{FF2B5EF4-FFF2-40B4-BE49-F238E27FC236}">
                <a16:creationId xmlns:a16="http://schemas.microsoft.com/office/drawing/2014/main" id="{35D91346-B015-4FF9-9139-9DB216F30E47}"/>
              </a:ext>
            </a:extLst>
          </p:cNvPr>
          <p:cNvSpPr txBox="1">
            <a:spLocks/>
          </p:cNvSpPr>
          <p:nvPr/>
        </p:nvSpPr>
        <p:spPr>
          <a:xfrm>
            <a:off x="395591" y="1921454"/>
            <a:ext cx="11388916" cy="3422568"/>
          </a:xfrm>
          <a:prstGeom prst="rect">
            <a:avLst/>
          </a:prstGeom>
        </p:spPr>
        <p:txBody>
          <a:bodyPr vert="horz" lIns="91440" tIns="45720" rIns="91440" bIns="45720" rtlCol="0">
            <a:noAutofit/>
          </a:bodyPr>
          <a:lstStyle>
            <a:lvl1pPr marL="358775" indent="-358775" algn="l" defTabSz="914400" rtl="0" eaLnBrk="1" latinLnBrk="0" hangingPunct="1">
              <a:lnSpc>
                <a:spcPct val="100000"/>
              </a:lnSpc>
              <a:spcBef>
                <a:spcPts val="0"/>
              </a:spcBef>
              <a:spcAft>
                <a:spcPts val="1200"/>
              </a:spcAft>
              <a:buFont typeface="+mj-lt"/>
              <a:buAutoNum type="arabicPeriod"/>
              <a:defRPr sz="1600" b="1" kern="1200">
                <a:solidFill>
                  <a:schemeClr val="tx1"/>
                </a:solidFill>
                <a:latin typeface="+mn-lt"/>
                <a:ea typeface="+mn-ea"/>
                <a:cs typeface="+mn-cs"/>
              </a:defRPr>
            </a:lvl1pPr>
            <a:lvl2pPr marL="631825" indent="-273050" algn="l" defTabSz="914400" rtl="0" eaLnBrk="1" latinLnBrk="0" hangingPunct="1">
              <a:lnSpc>
                <a:spcPct val="100000"/>
              </a:lnSpc>
              <a:spcBef>
                <a:spcPts val="0"/>
              </a:spcBef>
              <a:spcAft>
                <a:spcPts val="1200"/>
              </a:spcAft>
              <a:buFont typeface="+mj-lt"/>
              <a:buAutoNum type="alphaLcParen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800" dirty="0"/>
          </a:p>
        </p:txBody>
      </p:sp>
    </p:spTree>
    <p:extLst>
      <p:ext uri="{BB962C8B-B14F-4D97-AF65-F5344CB8AC3E}">
        <p14:creationId xmlns:p14="http://schemas.microsoft.com/office/powerpoint/2010/main" val="734005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47</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rgbClr val="5770BE">
                    <a:lumMod val="40000"/>
                    <a:lumOff val="60000"/>
                  </a:srgbClr>
                </a:solidFill>
              </a:rPr>
              <a:t>Mettre en œuvre la ZFE : </a:t>
            </a:r>
            <a:r>
              <a:rPr lang="fr-FR" sz="2000" dirty="0">
                <a:solidFill>
                  <a:srgbClr val="5770BE">
                    <a:lumMod val="75000"/>
                  </a:srgbClr>
                </a:solidFill>
              </a:rPr>
              <a:t>déploiement des mobilités solidaires</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1" y="2063832"/>
            <a:ext cx="10432714" cy="3650481"/>
          </a:xfrm>
        </p:spPr>
        <p:txBody>
          <a:bodyPr>
            <a:noAutofit/>
          </a:bodyPr>
          <a:lstStyle/>
          <a:p>
            <a:pPr marL="285750" indent="-285750">
              <a:buFont typeface="Arial" panose="020B0604020202020204" pitchFamily="34" charset="0"/>
              <a:buChar char="•"/>
            </a:pPr>
            <a:r>
              <a:rPr lang="fr-FR" sz="1800" b="1" dirty="0"/>
              <a:t>Fonds vert « Accompagner le déploiement des ZFE »</a:t>
            </a:r>
            <a:r>
              <a:rPr lang="fr-FR" sz="1800" dirty="0"/>
              <a:t> (actions d’aller vers, dispositifs expérimentaux ou à tarification sociale…)</a:t>
            </a:r>
            <a:endParaRPr lang="fr-FR" sz="1800" b="1" dirty="0"/>
          </a:p>
          <a:p>
            <a:endParaRPr lang="fr-FR" sz="1800" b="1" dirty="0"/>
          </a:p>
          <a:p>
            <a:pPr marL="285750" indent="-285750">
              <a:buFont typeface="Arial" panose="020B0604020202020204" pitchFamily="34" charset="0"/>
              <a:buChar char="•"/>
            </a:pPr>
            <a:r>
              <a:rPr lang="fr-FR" sz="1800" b="1" dirty="0"/>
              <a:t>Programme CEE TIMS (</a:t>
            </a:r>
            <a:r>
              <a:rPr lang="fr-FR" sz="1800" dirty="0"/>
              <a:t>Territoires Inclusion Mobilité Sobriété)</a:t>
            </a:r>
            <a:r>
              <a:rPr lang="fr-FR" sz="1800" b="1" dirty="0"/>
              <a:t> : </a:t>
            </a:r>
            <a:r>
              <a:rPr lang="fr-FR" sz="1800" dirty="0"/>
              <a:t>offrir des solutions d’éco-mobilité à des populations rencontrant des difficultés de mobilité et n’ayant pas accès à des services de déplacement adaptés en termes de coût, de qualité de service et de connaissance</a:t>
            </a:r>
            <a:br>
              <a:rPr lang="fr-FR" sz="1800" dirty="0"/>
            </a:br>
            <a:r>
              <a:rPr lang="fr-FR" sz="1800" dirty="0">
                <a:hlinkClick r:id="rId3"/>
              </a:rPr>
              <a:t>https://cler.org/tims-programme-eco-mobilite-inclusive/</a:t>
            </a:r>
            <a:endParaRPr lang="fr-FR" sz="1800" dirty="0"/>
          </a:p>
          <a:p>
            <a:pPr marL="285750" indent="-285750">
              <a:buFont typeface="Arial" panose="020B0604020202020204" pitchFamily="34" charset="0"/>
              <a:buChar char="•"/>
            </a:pPr>
            <a:endParaRPr lang="fr-FR" sz="700" dirty="0"/>
          </a:p>
          <a:p>
            <a:pPr marL="285750" indent="-285750">
              <a:buFont typeface="Arial" panose="020B0604020202020204" pitchFamily="34" charset="0"/>
              <a:buChar char="•"/>
            </a:pPr>
            <a:r>
              <a:rPr lang="fr-FR" sz="1800" b="1" dirty="0"/>
              <a:t>Offre de mobilité solidaire du Club Mobilité </a:t>
            </a:r>
            <a:r>
              <a:rPr lang="fr-FR" sz="1800" dirty="0"/>
              <a:t>(achat à prix solidaire ou LOA peu coûteuse par intégration d’un micro-crédit) </a:t>
            </a:r>
            <a:br>
              <a:rPr lang="fr-FR" sz="1800" dirty="0"/>
            </a:br>
            <a:r>
              <a:rPr lang="fr-FR" sz="1800" dirty="0">
                <a:hlinkClick r:id="rId4"/>
              </a:rPr>
              <a:t>https://www.caremakersmobility.com/fr/offre-solidaire-vehicule-neuf/offre-vehicule-neuf-dacia</a:t>
            </a:r>
            <a:r>
              <a:rPr lang="fr-FR" sz="1800" dirty="0"/>
              <a:t/>
            </a:r>
            <a:br>
              <a:rPr lang="fr-FR" sz="1800" dirty="0"/>
            </a:br>
            <a:r>
              <a:rPr lang="fr-FR" sz="1800" dirty="0">
                <a:hlinkClick r:id="rId5"/>
              </a:rPr>
              <a:t>https://www.at-entreprise-pauvrete.org/projet/club-mobilite/</a:t>
            </a:r>
            <a:endParaRPr lang="fr-FR" sz="1800" dirty="0"/>
          </a:p>
          <a:p>
            <a:endParaRPr lang="fr-FR" sz="1800" dirty="0"/>
          </a:p>
          <a:p>
            <a:endParaRPr lang="fr-FR" sz="1800" dirty="0">
              <a:solidFill>
                <a:srgbClr val="FF0000"/>
              </a:solidFill>
            </a:endParaRPr>
          </a:p>
        </p:txBody>
      </p:sp>
    </p:spTree>
    <p:extLst>
      <p:ext uri="{BB962C8B-B14F-4D97-AF65-F5344CB8AC3E}">
        <p14:creationId xmlns:p14="http://schemas.microsoft.com/office/powerpoint/2010/main" val="403610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48</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rgbClr val="5770BE">
                    <a:lumMod val="40000"/>
                    <a:lumOff val="60000"/>
                  </a:srgbClr>
                </a:solidFill>
              </a:rPr>
              <a:t>Mettre en œuvre la ZFE : </a:t>
            </a:r>
            <a:r>
              <a:rPr lang="fr-FR" sz="2000" dirty="0">
                <a:solidFill>
                  <a:srgbClr val="5770BE">
                    <a:lumMod val="75000"/>
                  </a:srgbClr>
                </a:solidFill>
              </a:rPr>
              <a:t>déploiement des mobilités solidaires</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0" y="1620982"/>
            <a:ext cx="11277841" cy="4370917"/>
          </a:xfrm>
        </p:spPr>
        <p:txBody>
          <a:bodyPr>
            <a:noAutofit/>
          </a:bodyPr>
          <a:lstStyle/>
          <a:p>
            <a:r>
              <a:rPr lang="fr-FR" sz="1800" b="1" dirty="0"/>
              <a:t>Pactes locaux des solidarités – axe 4 - Financement de solutions d’éco-mobilité inclusives</a:t>
            </a:r>
            <a:endParaRPr lang="fr-FR" sz="1800" dirty="0"/>
          </a:p>
          <a:p>
            <a:pPr marL="285750" indent="-285750">
              <a:buFont typeface="Arial" panose="020B0604020202020204" pitchFamily="34" charset="0"/>
              <a:buChar char="•"/>
            </a:pPr>
            <a:r>
              <a:rPr lang="fr-FR" sz="1800" dirty="0"/>
              <a:t>Financements 50% Etat / 50% métropoles</a:t>
            </a:r>
          </a:p>
          <a:p>
            <a:pPr marL="285750" indent="-285750">
              <a:buFont typeface="Arial" panose="020B0604020202020204" pitchFamily="34" charset="0"/>
              <a:buChar char="•"/>
            </a:pPr>
            <a:r>
              <a:rPr lang="fr-FR" sz="1800" dirty="0"/>
              <a:t>Les solutions suivantes peuvent être cofinancées (investissement et fonctionnement) :</a:t>
            </a:r>
          </a:p>
          <a:p>
            <a:pPr marL="644525" lvl="1" indent="-285750">
              <a:buFont typeface="Wingdings" panose="05000000000000000000" pitchFamily="2" charset="2"/>
              <a:buChar char="ü"/>
            </a:pPr>
            <a:r>
              <a:rPr lang="fr-FR" sz="1800" dirty="0"/>
              <a:t>Des garages solidaires louant des véhicules adaptés aux réglementations des ZFE et/ou réalisant des actions de réparation et de </a:t>
            </a:r>
            <a:r>
              <a:rPr lang="fr-FR" sz="1800" dirty="0" err="1"/>
              <a:t>retrofit</a:t>
            </a:r>
            <a:r>
              <a:rPr lang="fr-FR" sz="1800" dirty="0"/>
              <a:t>. </a:t>
            </a:r>
          </a:p>
          <a:p>
            <a:pPr marL="644525" lvl="1" indent="-285750">
              <a:buFont typeface="Wingdings" panose="05000000000000000000" pitchFamily="2" charset="2"/>
              <a:buChar char="ü"/>
            </a:pPr>
            <a:r>
              <a:rPr lang="fr-FR" sz="1800" dirty="0"/>
              <a:t>Des actions de location à tarif social de vélos ou véhicules intermédiaires (véhicules de moins de 600 kg situés entre le vélo classique et la voiture). Ces dernières peuvent avoir lieu dans le cadre d’une structure de location tout public.</a:t>
            </a:r>
          </a:p>
          <a:p>
            <a:pPr marL="644525" lvl="1" indent="-285750">
              <a:buFont typeface="Wingdings" panose="05000000000000000000" pitchFamily="2" charset="2"/>
              <a:buChar char="ü"/>
            </a:pPr>
            <a:r>
              <a:rPr lang="fr-FR" sz="1800" dirty="0"/>
              <a:t>L’organisation de co-voiturage solidaire et de partage de véhicules pour les publics en situation d’insertion.</a:t>
            </a:r>
          </a:p>
          <a:p>
            <a:pPr marL="644525" lvl="1" indent="-285750">
              <a:buFont typeface="Wingdings" panose="05000000000000000000" pitchFamily="2" charset="2"/>
              <a:buChar char="ü"/>
            </a:pPr>
            <a:r>
              <a:rPr lang="fr-FR" sz="1800" dirty="0"/>
              <a:t>Des dispositifs d’accompagnement social et financier des publics modestes pour l’accès à un véhicule propre, notamment en location avec offre d’achat, agissant ainsi en « ensemblier solidaire » des différentes aides et sources de financement disponibles et réalisant les avances de frais nécessaires. </a:t>
            </a:r>
          </a:p>
          <a:p>
            <a:endParaRPr lang="fr-FR" sz="1800" dirty="0">
              <a:solidFill>
                <a:srgbClr val="FF0000"/>
              </a:solidFill>
            </a:endParaRPr>
          </a:p>
        </p:txBody>
      </p:sp>
    </p:spTree>
    <p:extLst>
      <p:ext uri="{BB962C8B-B14F-4D97-AF65-F5344CB8AC3E}">
        <p14:creationId xmlns:p14="http://schemas.microsoft.com/office/powerpoint/2010/main" val="1510103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748ED4-67BB-8573-F1AE-EFC3D3D8D8F9}"/>
              </a:ext>
            </a:extLst>
          </p:cNvPr>
          <p:cNvSpPr>
            <a:spLocks noGrp="1"/>
          </p:cNvSpPr>
          <p:nvPr>
            <p:ph type="title"/>
          </p:nvPr>
        </p:nvSpPr>
        <p:spPr>
          <a:xfrm>
            <a:off x="395591" y="2660074"/>
            <a:ext cx="11388916" cy="1445924"/>
          </a:xfrm>
        </p:spPr>
        <p:txBody>
          <a:bodyPr/>
          <a:lstStyle/>
          <a:p>
            <a:pPr algn="ctr"/>
            <a:r>
              <a:rPr lang="fr-FR" dirty="0"/>
              <a:t>Quelles aides financières </a:t>
            </a:r>
            <a:br>
              <a:rPr lang="fr-FR" dirty="0"/>
            </a:br>
            <a:r>
              <a:rPr lang="fr-FR" dirty="0"/>
              <a:t>pour mettre en œuvre la ZFE ?</a:t>
            </a:r>
            <a:br>
              <a:rPr lang="fr-FR" dirty="0"/>
            </a:br>
            <a:r>
              <a:rPr lang="fr-FR" dirty="0"/>
              <a:t/>
            </a:r>
            <a:br>
              <a:rPr lang="fr-FR" dirty="0"/>
            </a:br>
            <a:r>
              <a:rPr lang="fr-FR" dirty="0">
                <a:solidFill>
                  <a:schemeClr val="accent2">
                    <a:lumMod val="60000"/>
                    <a:lumOff val="40000"/>
                  </a:schemeClr>
                </a:solidFill>
              </a:rPr>
              <a:t>Agir sur les émissions portuaires pour une meilleure acceptabilité sociale des ZFE</a:t>
            </a:r>
          </a:p>
        </p:txBody>
      </p:sp>
      <p:sp>
        <p:nvSpPr>
          <p:cNvPr id="8" name="Espace réservé du contenu 12">
            <a:extLst>
              <a:ext uri="{FF2B5EF4-FFF2-40B4-BE49-F238E27FC236}">
                <a16:creationId xmlns:a16="http://schemas.microsoft.com/office/drawing/2014/main" id="{35D91346-B015-4FF9-9139-9DB216F30E47}"/>
              </a:ext>
            </a:extLst>
          </p:cNvPr>
          <p:cNvSpPr txBox="1">
            <a:spLocks/>
          </p:cNvSpPr>
          <p:nvPr/>
        </p:nvSpPr>
        <p:spPr>
          <a:xfrm>
            <a:off x="395591" y="1921454"/>
            <a:ext cx="11388916" cy="3422568"/>
          </a:xfrm>
          <a:prstGeom prst="rect">
            <a:avLst/>
          </a:prstGeom>
        </p:spPr>
        <p:txBody>
          <a:bodyPr vert="horz" lIns="91440" tIns="45720" rIns="91440" bIns="45720" rtlCol="0">
            <a:noAutofit/>
          </a:bodyPr>
          <a:lstStyle>
            <a:lvl1pPr marL="358775" indent="-358775" algn="l" defTabSz="914400" rtl="0" eaLnBrk="1" latinLnBrk="0" hangingPunct="1">
              <a:lnSpc>
                <a:spcPct val="100000"/>
              </a:lnSpc>
              <a:spcBef>
                <a:spcPts val="0"/>
              </a:spcBef>
              <a:spcAft>
                <a:spcPts val="1200"/>
              </a:spcAft>
              <a:buFont typeface="+mj-lt"/>
              <a:buAutoNum type="arabicPeriod"/>
              <a:defRPr sz="1600" b="1" kern="1200">
                <a:solidFill>
                  <a:schemeClr val="tx1"/>
                </a:solidFill>
                <a:latin typeface="+mn-lt"/>
                <a:ea typeface="+mn-ea"/>
                <a:cs typeface="+mn-cs"/>
              </a:defRPr>
            </a:lvl1pPr>
            <a:lvl2pPr marL="631825" indent="-273050" algn="l" defTabSz="914400" rtl="0" eaLnBrk="1" latinLnBrk="0" hangingPunct="1">
              <a:lnSpc>
                <a:spcPct val="100000"/>
              </a:lnSpc>
              <a:spcBef>
                <a:spcPts val="0"/>
              </a:spcBef>
              <a:spcAft>
                <a:spcPts val="1200"/>
              </a:spcAft>
              <a:buFont typeface="+mj-lt"/>
              <a:buAutoNum type="alphaLcParen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800" dirty="0"/>
          </a:p>
        </p:txBody>
      </p:sp>
    </p:spTree>
    <p:extLst>
      <p:ext uri="{BB962C8B-B14F-4D97-AF65-F5344CB8AC3E}">
        <p14:creationId xmlns:p14="http://schemas.microsoft.com/office/powerpoint/2010/main" val="134327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667" y="1700809"/>
            <a:ext cx="11280628" cy="3775905"/>
          </a:xfrm>
          <a:prstGeom prst="rect">
            <a:avLst/>
          </a:prstGeom>
        </p:spPr>
        <p:txBody>
          <a:bodyPr wrap="square">
            <a:spAutoFit/>
          </a:bodyPr>
          <a:lstStyle/>
          <a:p>
            <a:pPr>
              <a:spcAft>
                <a:spcPts val="400"/>
              </a:spcAft>
            </a:pPr>
            <a:r>
              <a:rPr lang="fr-FR" sz="1867" b="1" dirty="0">
                <a:solidFill>
                  <a:srgbClr val="283584"/>
                </a:solidFill>
              </a:rPr>
              <a:t>Les porteurs de projets éligibles </a:t>
            </a:r>
          </a:p>
          <a:p>
            <a:pPr marL="380990" indent="-380990">
              <a:spcBef>
                <a:spcPts val="800"/>
              </a:spcBef>
              <a:spcAft>
                <a:spcPts val="400"/>
              </a:spcAft>
              <a:buFont typeface="Arial" panose="020B0604020202020204" pitchFamily="34" charset="0"/>
              <a:buChar char="•"/>
            </a:pPr>
            <a:r>
              <a:rPr lang="fr-FR" sz="1867" dirty="0"/>
              <a:t>Les </a:t>
            </a:r>
            <a:r>
              <a:rPr lang="fr-FR" sz="1867" b="1" dirty="0"/>
              <a:t>collectivités territoriales </a:t>
            </a:r>
            <a:r>
              <a:rPr lang="fr-FR" sz="1867" dirty="0"/>
              <a:t>(communes, départements, régions) et leurs groupements (EPCI...) ;</a:t>
            </a:r>
          </a:p>
          <a:p>
            <a:pPr marL="380990" indent="-380990">
              <a:spcBef>
                <a:spcPts val="800"/>
              </a:spcBef>
              <a:spcAft>
                <a:spcPts val="400"/>
              </a:spcAft>
              <a:buFont typeface="Arial" panose="020B0604020202020204" pitchFamily="34" charset="0"/>
              <a:buChar char="•"/>
            </a:pPr>
            <a:r>
              <a:rPr lang="fr-FR" sz="1867" dirty="0"/>
              <a:t>Les établissements publics locaux portant la compétence d’</a:t>
            </a:r>
            <a:r>
              <a:rPr lang="fr-FR" sz="1867" b="1" dirty="0"/>
              <a:t>autorité organisatrice de la mobilité </a:t>
            </a:r>
            <a:r>
              <a:rPr lang="fr-FR" sz="1867" dirty="0"/>
              <a:t>(syndicats mixtes, pôles métropolitains...) ;</a:t>
            </a:r>
          </a:p>
          <a:p>
            <a:pPr marL="380990" indent="-380990">
              <a:spcBef>
                <a:spcPts val="800"/>
              </a:spcBef>
              <a:spcAft>
                <a:spcPts val="400"/>
              </a:spcAft>
              <a:buFont typeface="Arial" panose="020B0604020202020204" pitchFamily="34" charset="0"/>
              <a:buChar char="•"/>
            </a:pPr>
            <a:r>
              <a:rPr lang="fr-FR" sz="1867" dirty="0"/>
              <a:t>Les établissements publics locaux bénéficiant d’une </a:t>
            </a:r>
            <a:r>
              <a:rPr lang="fr-FR" sz="1867" b="1" dirty="0"/>
              <a:t>délégation de maîtrise d’ouvrage </a:t>
            </a:r>
            <a:r>
              <a:rPr lang="fr-FR" sz="1867" dirty="0"/>
              <a:t>d’une collectivité territoriale ou d’une AOM (en particulier les sociétés publiques locales).</a:t>
            </a:r>
          </a:p>
          <a:p>
            <a:pPr marL="380990" indent="-380990">
              <a:spcBef>
                <a:spcPts val="1600"/>
              </a:spcBef>
              <a:spcAft>
                <a:spcPts val="400"/>
              </a:spcAft>
              <a:buFont typeface="Arial" panose="020B0604020202020204" pitchFamily="34" charset="0"/>
              <a:buChar char="•"/>
            </a:pPr>
            <a:endParaRPr lang="fr-FR" sz="133" dirty="0"/>
          </a:p>
          <a:p>
            <a:pPr>
              <a:spcAft>
                <a:spcPts val="400"/>
              </a:spcAft>
            </a:pPr>
            <a:r>
              <a:rPr lang="fr-FR" sz="1867" b="1" dirty="0">
                <a:solidFill>
                  <a:srgbClr val="283584"/>
                </a:solidFill>
              </a:rPr>
              <a:t>Les projets doivent</a:t>
            </a:r>
          </a:p>
          <a:p>
            <a:pPr marL="380990" indent="-380990">
              <a:spcBef>
                <a:spcPts val="800"/>
              </a:spcBef>
              <a:spcAft>
                <a:spcPts val="400"/>
              </a:spcAft>
              <a:buFont typeface="Arial" panose="020B0604020202020204" pitchFamily="34" charset="0"/>
              <a:buChar char="•"/>
            </a:pPr>
            <a:r>
              <a:rPr lang="fr-FR" sz="1867" dirty="0"/>
              <a:t>êtes suffisamment </a:t>
            </a:r>
            <a:r>
              <a:rPr lang="fr-FR" sz="1867" b="1" dirty="0"/>
              <a:t>matures</a:t>
            </a:r>
            <a:r>
              <a:rPr lang="fr-FR" sz="1867" dirty="0"/>
              <a:t> (engagement des crédits dans l’année de dépôt du dossier) ;</a:t>
            </a:r>
          </a:p>
          <a:p>
            <a:pPr marL="380990" indent="-380990">
              <a:spcBef>
                <a:spcPts val="800"/>
              </a:spcBef>
              <a:spcAft>
                <a:spcPts val="400"/>
              </a:spcAft>
              <a:buFont typeface="Arial" panose="020B0604020202020204" pitchFamily="34" charset="0"/>
              <a:buChar char="•"/>
            </a:pPr>
            <a:r>
              <a:rPr lang="fr-FR" sz="1867" dirty="0"/>
              <a:t>bénéficier à des </a:t>
            </a:r>
            <a:r>
              <a:rPr lang="fr-FR" sz="1867" b="1" dirty="0"/>
              <a:t>usagers réguliers </a:t>
            </a:r>
            <a:r>
              <a:rPr lang="fr-FR" sz="1867" dirty="0"/>
              <a:t>de la ZFE.</a:t>
            </a:r>
          </a:p>
        </p:txBody>
      </p:sp>
      <p:sp>
        <p:nvSpPr>
          <p:cNvPr id="4" name="Rectangle 3"/>
          <p:cNvSpPr/>
          <p:nvPr/>
        </p:nvSpPr>
        <p:spPr>
          <a:xfrm>
            <a:off x="1679768" y="232048"/>
            <a:ext cx="9841113" cy="913070"/>
          </a:xfrm>
          <a:prstGeom prst="rect">
            <a:avLst/>
          </a:prstGeom>
        </p:spPr>
        <p:txBody>
          <a:bodyPr wrap="square">
            <a:spAutoFit/>
          </a:bodyPr>
          <a:lstStyle/>
          <a:p>
            <a:pPr>
              <a:spcBef>
                <a:spcPts val="1600"/>
              </a:spcBef>
            </a:pPr>
            <a:r>
              <a:rPr lang="fr-FR" sz="1600" b="1" dirty="0">
                <a:solidFill>
                  <a:srgbClr val="008E7E"/>
                </a:solidFill>
                <a:latin typeface="Marianne-ExtraBold" panose="02000000000000000000" pitchFamily="50" charset="0"/>
              </a:rPr>
              <a:t>Accompagner le déploiement des zones à faibles émissions mobilité</a:t>
            </a:r>
          </a:p>
          <a:p>
            <a:pPr>
              <a:spcBef>
                <a:spcPts val="1600"/>
              </a:spcBef>
            </a:pPr>
            <a:r>
              <a:rPr lang="fr-FR" sz="2400" b="1" dirty="0">
                <a:solidFill>
                  <a:srgbClr val="283584"/>
                </a:solidFill>
                <a:latin typeface="Marianne-ExtraBold" panose="02000000000000000000" pitchFamily="50" charset="0"/>
              </a:rPr>
              <a:t>Critères d’éligibilité</a:t>
            </a:r>
            <a:endParaRPr lang="fr-FR" sz="2400" dirty="0">
              <a:solidFill>
                <a:srgbClr val="283584"/>
              </a:solidFill>
            </a:endParaRPr>
          </a:p>
        </p:txBody>
      </p:sp>
      <p:pic>
        <p:nvPicPr>
          <p:cNvPr id="6" name="Image 5"/>
          <p:cNvPicPr>
            <a:picLocks noChangeAspect="1"/>
          </p:cNvPicPr>
          <p:nvPr/>
        </p:nvPicPr>
        <p:blipFill rotWithShape="1">
          <a:blip r:embed="rId3" cstate="hqprint">
            <a:extLst>
              <a:ext uri="{28A0092B-C50C-407E-A947-70E740481C1C}">
                <a14:useLocalDpi xmlns:a14="http://schemas.microsoft.com/office/drawing/2010/main" val="0"/>
              </a:ext>
            </a:extLst>
          </a:blip>
          <a:srcRect l="1799" t="4172" b="2221"/>
          <a:stretch/>
        </p:blipFill>
        <p:spPr>
          <a:xfrm>
            <a:off x="10416480" y="164638"/>
            <a:ext cx="1674053" cy="628833"/>
          </a:xfrm>
          <a:prstGeom prst="rect">
            <a:avLst/>
          </a:prstGeom>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l="9698"/>
          <a:stretch/>
        </p:blipFill>
        <p:spPr>
          <a:xfrm>
            <a:off x="143597" y="0"/>
            <a:ext cx="1536171" cy="1221013"/>
          </a:xfrm>
          <a:prstGeom prst="rect">
            <a:avLst/>
          </a:prstGeom>
        </p:spPr>
      </p:pic>
    </p:spTree>
    <p:extLst>
      <p:ext uri="{BB962C8B-B14F-4D97-AF65-F5344CB8AC3E}">
        <p14:creationId xmlns:p14="http://schemas.microsoft.com/office/powerpoint/2010/main" val="122942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50</a:t>
            </a:fld>
            <a:endParaRPr lang="fr-FR"/>
          </a:p>
        </p:txBody>
      </p:sp>
      <p:sp>
        <p:nvSpPr>
          <p:cNvPr id="8" name="Titre 11">
            <a:extLst>
              <a:ext uri="{FF2B5EF4-FFF2-40B4-BE49-F238E27FC236}">
                <a16:creationId xmlns:a16="http://schemas.microsoft.com/office/drawing/2014/main" id="{0F80EB3D-DD7E-4D25-98CC-1B529F37502B}"/>
              </a:ext>
            </a:extLst>
          </p:cNvPr>
          <p:cNvSpPr>
            <a:spLocks noGrp="1"/>
          </p:cNvSpPr>
          <p:nvPr>
            <p:ph type="title"/>
          </p:nvPr>
        </p:nvSpPr>
        <p:spPr>
          <a:xfrm>
            <a:off x="401541" y="1126481"/>
            <a:ext cx="11388916" cy="937351"/>
          </a:xfrm>
        </p:spPr>
        <p:txBody>
          <a:bodyPr>
            <a:normAutofit fontScale="90000"/>
          </a:bodyPr>
          <a:lstStyle/>
          <a:p>
            <a:r>
              <a:rPr lang="fr-FR" sz="2200" dirty="0">
                <a:solidFill>
                  <a:srgbClr val="5770BE">
                    <a:lumMod val="40000"/>
                    <a:lumOff val="60000"/>
                  </a:srgbClr>
                </a:solidFill>
              </a:rPr>
              <a:t>Mettre en œuvre la ZFE : </a:t>
            </a:r>
            <a:r>
              <a:rPr lang="fr-FR" sz="2200" dirty="0">
                <a:solidFill>
                  <a:srgbClr val="5770BE">
                    <a:lumMod val="75000"/>
                  </a:srgbClr>
                </a:solidFill>
              </a:rPr>
              <a:t>Agir sur les émissions portuaires pour une meilleure acceptabilité </a:t>
            </a:r>
            <a:br>
              <a:rPr lang="fr-FR" sz="2200" dirty="0">
                <a:solidFill>
                  <a:srgbClr val="5770BE">
                    <a:lumMod val="75000"/>
                  </a:srgbClr>
                </a:solidFill>
              </a:rPr>
            </a:br>
            <a:r>
              <a:rPr lang="fr-FR" sz="2200" dirty="0">
                <a:solidFill>
                  <a:srgbClr val="5770BE">
                    <a:lumMod val="75000"/>
                  </a:srgbClr>
                </a:solidFill>
              </a:rPr>
              <a:t>sociale des ZFE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10"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1" y="2063832"/>
            <a:ext cx="10432714" cy="3650481"/>
          </a:xfrm>
        </p:spPr>
        <p:txBody>
          <a:bodyPr>
            <a:noAutofit/>
          </a:bodyPr>
          <a:lstStyle/>
          <a:p>
            <a:pPr marL="285750" indent="-285750">
              <a:buFont typeface="Arial" panose="020B0604020202020204" pitchFamily="34" charset="0"/>
              <a:buChar char="•"/>
            </a:pPr>
            <a:r>
              <a:rPr lang="fr-FR" sz="1800" b="1" dirty="0"/>
              <a:t>Fonds vert « Accompagner le déploiement des ZFE »</a:t>
            </a:r>
            <a:r>
              <a:rPr lang="fr-FR" sz="1800" dirty="0"/>
              <a:t> (projet d’électrification des quais des zones portuaires en ZFE)</a:t>
            </a:r>
            <a:endParaRPr lang="fr-FR" sz="1800" b="1" dirty="0"/>
          </a:p>
          <a:p>
            <a:endParaRPr lang="fr-FR" sz="1800" b="1" dirty="0"/>
          </a:p>
          <a:p>
            <a:pPr marL="285750" indent="-285750">
              <a:buFont typeface="Arial" panose="020B0604020202020204" pitchFamily="34" charset="0"/>
              <a:buChar char="•"/>
            </a:pPr>
            <a:r>
              <a:rPr lang="fr-FR" sz="1800" dirty="0"/>
              <a:t>Opération n° TRA-EQ-124 : </a:t>
            </a:r>
            <a:r>
              <a:rPr lang="fr-FR" sz="1800" b="1" dirty="0"/>
              <a:t>Mise en place d’une infrastructure d’alimentation électrique à quai permettant l'approvisionnement en électricité d'un navire ou d’un bateau fluvial en escale</a:t>
            </a:r>
            <a:br>
              <a:rPr lang="fr-FR" sz="1800" b="1" dirty="0"/>
            </a:br>
            <a:r>
              <a:rPr lang="fr-FR" sz="1800" dirty="0">
                <a:hlinkClick r:id="rId3"/>
              </a:rPr>
              <a:t>https://www.ecologie.gouv.fr/sites/default/files/TRA-EQ-124%20v%20A35-1.pdf</a:t>
            </a:r>
            <a:endParaRPr lang="fr-FR" sz="1800" dirty="0"/>
          </a:p>
          <a:p>
            <a:endParaRPr lang="fr-FR" sz="1800" dirty="0"/>
          </a:p>
          <a:p>
            <a:endParaRPr lang="fr-FR" sz="1800" dirty="0">
              <a:solidFill>
                <a:srgbClr val="FF0000"/>
              </a:solidFill>
            </a:endParaRPr>
          </a:p>
        </p:txBody>
      </p:sp>
    </p:spTree>
    <p:extLst>
      <p:ext uri="{BB962C8B-B14F-4D97-AF65-F5344CB8AC3E}">
        <p14:creationId xmlns:p14="http://schemas.microsoft.com/office/powerpoint/2010/main" val="917864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748ED4-67BB-8573-F1AE-EFC3D3D8D8F9}"/>
              </a:ext>
            </a:extLst>
          </p:cNvPr>
          <p:cNvSpPr>
            <a:spLocks noGrp="1"/>
          </p:cNvSpPr>
          <p:nvPr>
            <p:ph type="title"/>
          </p:nvPr>
        </p:nvSpPr>
        <p:spPr>
          <a:xfrm>
            <a:off x="395591" y="2660074"/>
            <a:ext cx="11388916" cy="1445924"/>
          </a:xfrm>
        </p:spPr>
        <p:txBody>
          <a:bodyPr/>
          <a:lstStyle/>
          <a:p>
            <a:pPr algn="ctr"/>
            <a:r>
              <a:rPr lang="fr-FR" dirty="0"/>
              <a:t>Quelles aides financières </a:t>
            </a:r>
            <a:br>
              <a:rPr lang="fr-FR" dirty="0"/>
            </a:br>
            <a:r>
              <a:rPr lang="fr-FR" dirty="0"/>
              <a:t>pour le suivi et l’évaluation de la ZFE ?</a:t>
            </a:r>
            <a:r>
              <a:rPr lang="fr-FR" sz="3200" dirty="0"/>
              <a:t/>
            </a:r>
            <a:br>
              <a:rPr lang="fr-FR" sz="3200" dirty="0"/>
            </a:br>
            <a:endParaRPr lang="fr-FR" dirty="0"/>
          </a:p>
        </p:txBody>
      </p:sp>
      <p:sp>
        <p:nvSpPr>
          <p:cNvPr id="8" name="Espace réservé du contenu 12">
            <a:extLst>
              <a:ext uri="{FF2B5EF4-FFF2-40B4-BE49-F238E27FC236}">
                <a16:creationId xmlns:a16="http://schemas.microsoft.com/office/drawing/2014/main" id="{35D91346-B015-4FF9-9139-9DB216F30E47}"/>
              </a:ext>
            </a:extLst>
          </p:cNvPr>
          <p:cNvSpPr txBox="1">
            <a:spLocks/>
          </p:cNvSpPr>
          <p:nvPr/>
        </p:nvSpPr>
        <p:spPr>
          <a:xfrm>
            <a:off x="395591" y="1921454"/>
            <a:ext cx="11388916" cy="3422568"/>
          </a:xfrm>
          <a:prstGeom prst="rect">
            <a:avLst/>
          </a:prstGeom>
        </p:spPr>
        <p:txBody>
          <a:bodyPr vert="horz" lIns="91440" tIns="45720" rIns="91440" bIns="45720" rtlCol="0">
            <a:noAutofit/>
          </a:bodyPr>
          <a:lstStyle>
            <a:lvl1pPr marL="358775" indent="-358775" algn="l" defTabSz="914400" rtl="0" eaLnBrk="1" latinLnBrk="0" hangingPunct="1">
              <a:lnSpc>
                <a:spcPct val="100000"/>
              </a:lnSpc>
              <a:spcBef>
                <a:spcPts val="0"/>
              </a:spcBef>
              <a:spcAft>
                <a:spcPts val="1200"/>
              </a:spcAft>
              <a:buFont typeface="+mj-lt"/>
              <a:buAutoNum type="arabicPeriod"/>
              <a:defRPr sz="1600" b="1" kern="1200">
                <a:solidFill>
                  <a:schemeClr val="tx1"/>
                </a:solidFill>
                <a:latin typeface="+mn-lt"/>
                <a:ea typeface="+mn-ea"/>
                <a:cs typeface="+mn-cs"/>
              </a:defRPr>
            </a:lvl1pPr>
            <a:lvl2pPr marL="631825" indent="-273050" algn="l" defTabSz="914400" rtl="0" eaLnBrk="1" latinLnBrk="0" hangingPunct="1">
              <a:lnSpc>
                <a:spcPct val="100000"/>
              </a:lnSpc>
              <a:spcBef>
                <a:spcPts val="0"/>
              </a:spcBef>
              <a:spcAft>
                <a:spcPts val="1200"/>
              </a:spcAft>
              <a:buFont typeface="+mj-lt"/>
              <a:buAutoNum type="alphaLcParen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800" dirty="0"/>
          </a:p>
        </p:txBody>
      </p:sp>
    </p:spTree>
    <p:extLst>
      <p:ext uri="{BB962C8B-B14F-4D97-AF65-F5344CB8AC3E}">
        <p14:creationId xmlns:p14="http://schemas.microsoft.com/office/powerpoint/2010/main" val="1552843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3"/>
            <a:ext cx="11388916" cy="515632"/>
          </a:xfrm>
        </p:spPr>
        <p:txBody>
          <a:bodyPr>
            <a:normAutofit/>
          </a:bodyPr>
          <a:lstStyle/>
          <a:p>
            <a:r>
              <a:rPr lang="fr-FR" sz="2000" dirty="0" smtClean="0">
                <a:solidFill>
                  <a:schemeClr val="accent1">
                    <a:lumMod val="40000"/>
                    <a:lumOff val="60000"/>
                  </a:schemeClr>
                </a:solidFill>
              </a:rPr>
              <a:t>Suivi et évaluation de la ZFE</a:t>
            </a:r>
            <a:endParaRPr lang="fr-FR" sz="3100" dirty="0"/>
          </a:p>
        </p:txBody>
      </p:sp>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52</a:t>
            </a:fld>
            <a:endParaRPr lang="fr-FR"/>
          </a:p>
        </p:txBody>
      </p:sp>
      <p:sp>
        <p:nvSpPr>
          <p:cNvPr id="13"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1" y="2538207"/>
            <a:ext cx="10640532" cy="3650481"/>
          </a:xfrm>
        </p:spPr>
        <p:txBody>
          <a:bodyPr>
            <a:noAutofit/>
          </a:bodyPr>
          <a:lstStyle/>
          <a:p>
            <a:r>
              <a:rPr lang="fr-FR" sz="1800" b="1" dirty="0"/>
              <a:t>Mesure « Accompagner le déploiement des ZFE » </a:t>
            </a:r>
            <a:br>
              <a:rPr lang="fr-FR" sz="1800" b="1" dirty="0"/>
            </a:br>
            <a:r>
              <a:rPr lang="fr-FR" sz="1800" dirty="0">
                <a:solidFill>
                  <a:srgbClr val="FF0000"/>
                </a:solidFill>
                <a:hlinkClick r:id="rId3"/>
              </a:rPr>
              <a:t>https://aides-territoires.beta.gouv.fr/aides/4420-accompagner-le-deploiement-des-zones-a-faible/</a:t>
            </a:r>
            <a:endParaRPr lang="fr-FR" sz="1800" dirty="0">
              <a:solidFill>
                <a:srgbClr val="FF0000"/>
              </a:solidFill>
            </a:endParaRPr>
          </a:p>
          <a:p>
            <a:endParaRPr lang="fr-FR" sz="1800" dirty="0">
              <a:solidFill>
                <a:srgbClr val="FF0000"/>
              </a:solidFill>
            </a:endParaRPr>
          </a:p>
          <a:p>
            <a:r>
              <a:rPr lang="fr-FR" sz="1800" dirty="0"/>
              <a:t>Exemples de projets éligibles :</a:t>
            </a:r>
          </a:p>
          <a:p>
            <a:pPr marL="177800" indent="-177800">
              <a:buFont typeface="Arial" panose="020B0604020202020204" pitchFamily="34" charset="0"/>
              <a:buChar char="•"/>
            </a:pPr>
            <a:r>
              <a:rPr lang="fr-FR" sz="1800" dirty="0"/>
              <a:t>Etude (suivi, évaluation)</a:t>
            </a:r>
          </a:p>
          <a:p>
            <a:pPr marL="177800" indent="-177800">
              <a:buFont typeface="Arial" panose="020B0604020202020204" pitchFamily="34" charset="0"/>
              <a:buChar char="•"/>
            </a:pPr>
            <a:r>
              <a:rPr lang="fr-FR" sz="1800" dirty="0"/>
              <a:t>Enquête de terrain</a:t>
            </a:r>
          </a:p>
          <a:p>
            <a:pPr marL="177800" indent="-177800">
              <a:buFont typeface="Arial" panose="020B0604020202020204" pitchFamily="34" charset="0"/>
              <a:buChar char="•"/>
            </a:pPr>
            <a:r>
              <a:rPr lang="fr-FR" sz="1800" dirty="0"/>
              <a:t>Outil de modélisation, logiciel</a:t>
            </a:r>
          </a:p>
        </p:txBody>
      </p:sp>
      <p:sp>
        <p:nvSpPr>
          <p:cNvPr id="8" name="Titre 11">
            <a:extLst>
              <a:ext uri="{FF2B5EF4-FFF2-40B4-BE49-F238E27FC236}">
                <a16:creationId xmlns:a16="http://schemas.microsoft.com/office/drawing/2014/main" id="{0F80EB3D-DD7E-4D25-98CC-1B529F37502B}"/>
              </a:ext>
            </a:extLst>
          </p:cNvPr>
          <p:cNvSpPr txBox="1">
            <a:spLocks/>
          </p:cNvSpPr>
          <p:nvPr/>
        </p:nvSpPr>
        <p:spPr>
          <a:xfrm>
            <a:off x="401541" y="1364530"/>
            <a:ext cx="11388916"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sz="2200" dirty="0"/>
              <a:t>Le fonds vert </a:t>
            </a:r>
            <a:endParaRPr lang="fr-FR" sz="3100" dirty="0"/>
          </a:p>
        </p:txBody>
      </p:sp>
      <p:pic>
        <p:nvPicPr>
          <p:cNvPr id="9" name="Image 8"/>
          <p:cNvPicPr>
            <a:picLocks noChangeAspect="1"/>
          </p:cNvPicPr>
          <p:nvPr/>
        </p:nvPicPr>
        <p:blipFill rotWithShape="1">
          <a:blip r:embed="rId4" cstate="hqprint">
            <a:extLst>
              <a:ext uri="{28A0092B-C50C-407E-A947-70E740481C1C}">
                <a14:useLocalDpi xmlns:a14="http://schemas.microsoft.com/office/drawing/2010/main" val="0"/>
              </a:ext>
            </a:extLst>
          </a:blip>
          <a:srcRect l="1799" t="4172" b="2221"/>
          <a:stretch/>
        </p:blipFill>
        <p:spPr>
          <a:xfrm>
            <a:off x="2519389" y="1538558"/>
            <a:ext cx="1674053" cy="628833"/>
          </a:xfrm>
          <a:prstGeom prst="rect">
            <a:avLst/>
          </a:prstGeom>
        </p:spPr>
      </p:pic>
      <p:pic>
        <p:nvPicPr>
          <p:cNvPr id="10" name="Image 9"/>
          <p:cNvPicPr>
            <a:picLocks noChangeAspect="1"/>
          </p:cNvPicPr>
          <p:nvPr/>
        </p:nvPicPr>
        <p:blipFill rotWithShape="1">
          <a:blip r:embed="rId5">
            <a:extLst>
              <a:ext uri="{28A0092B-C50C-407E-A947-70E740481C1C}">
                <a14:useLocalDpi xmlns:a14="http://schemas.microsoft.com/office/drawing/2010/main" val="0"/>
              </a:ext>
            </a:extLst>
          </a:blip>
          <a:srcRect l="9698"/>
          <a:stretch/>
        </p:blipFill>
        <p:spPr>
          <a:xfrm>
            <a:off x="5095257" y="1282967"/>
            <a:ext cx="1331650" cy="1058451"/>
          </a:xfrm>
          <a:prstGeom prst="rect">
            <a:avLst/>
          </a:prstGeom>
        </p:spPr>
      </p:pic>
    </p:spTree>
    <p:extLst>
      <p:ext uri="{BB962C8B-B14F-4D97-AF65-F5344CB8AC3E}">
        <p14:creationId xmlns:p14="http://schemas.microsoft.com/office/powerpoint/2010/main" val="1231427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65D04F93-9803-48D6-BDFE-DC52673982F4}"/>
              </a:ext>
            </a:extLst>
          </p:cNvPr>
          <p:cNvSpPr>
            <a:spLocks noGrp="1"/>
          </p:cNvSpPr>
          <p:nvPr>
            <p:ph sz="quarter" idx="4"/>
          </p:nvPr>
        </p:nvSpPr>
        <p:spPr>
          <a:xfrm>
            <a:off x="1027251" y="4096958"/>
            <a:ext cx="5193935" cy="1500188"/>
          </a:xfrm>
        </p:spPr>
        <p:txBody>
          <a:bodyPr/>
          <a:lstStyle/>
          <a:p>
            <a:pPr>
              <a:spcAft>
                <a:spcPts val="0"/>
              </a:spcAft>
            </a:pPr>
            <a:r>
              <a:rPr lang="fr-FR" dirty="0"/>
              <a:t>DGEC - Floriane Sauvage</a:t>
            </a:r>
          </a:p>
          <a:p>
            <a:pPr>
              <a:spcAft>
                <a:spcPts val="0"/>
              </a:spcAft>
            </a:pPr>
            <a:r>
              <a:rPr lang="fr-FR" dirty="0" err="1"/>
              <a:t>Ademe</a:t>
            </a:r>
            <a:r>
              <a:rPr lang="fr-FR" dirty="0"/>
              <a:t> : Marie </a:t>
            </a:r>
            <a:r>
              <a:rPr lang="fr-FR" dirty="0" err="1" smtClean="0"/>
              <a:t>Pouponneau</a:t>
            </a:r>
            <a:r>
              <a:rPr lang="fr-FR" dirty="0" smtClean="0"/>
              <a:t> et Martine </a:t>
            </a:r>
            <a:r>
              <a:rPr lang="fr-FR" smtClean="0"/>
              <a:t>Cheylan</a:t>
            </a:r>
            <a:endParaRPr lang="fr-FR" dirty="0"/>
          </a:p>
          <a:p>
            <a:pPr>
              <a:spcAft>
                <a:spcPts val="0"/>
              </a:spcAft>
            </a:pPr>
            <a:r>
              <a:rPr lang="fr-FR" dirty="0" err="1"/>
              <a:t>Cerema</a:t>
            </a:r>
            <a:r>
              <a:rPr lang="fr-FR" dirty="0"/>
              <a:t> : </a:t>
            </a:r>
            <a:r>
              <a:rPr lang="fr-FR" dirty="0"/>
              <a:t>Benjamin Rous et Julie Vallet</a:t>
            </a:r>
            <a:endParaRPr lang="fr-FR" dirty="0">
              <a:solidFill>
                <a:srgbClr val="FF0000"/>
              </a:solidFill>
            </a:endParaRPr>
          </a:p>
        </p:txBody>
      </p:sp>
    </p:spTree>
    <p:extLst>
      <p:ext uri="{BB962C8B-B14F-4D97-AF65-F5344CB8AC3E}">
        <p14:creationId xmlns:p14="http://schemas.microsoft.com/office/powerpoint/2010/main" val="3068683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748ED4-67BB-8573-F1AE-EFC3D3D8D8F9}"/>
              </a:ext>
            </a:extLst>
          </p:cNvPr>
          <p:cNvSpPr>
            <a:spLocks noGrp="1"/>
          </p:cNvSpPr>
          <p:nvPr>
            <p:ph type="title"/>
          </p:nvPr>
        </p:nvSpPr>
        <p:spPr>
          <a:xfrm>
            <a:off x="395591" y="2660074"/>
            <a:ext cx="11388916" cy="1445924"/>
          </a:xfrm>
        </p:spPr>
        <p:txBody>
          <a:bodyPr/>
          <a:lstStyle/>
          <a:p>
            <a:pPr algn="ctr"/>
            <a:r>
              <a:rPr lang="fr-FR" dirty="0"/>
              <a:t>Quelles aides financières </a:t>
            </a:r>
            <a:br>
              <a:rPr lang="fr-FR" dirty="0"/>
            </a:br>
            <a:r>
              <a:rPr lang="fr-FR" dirty="0"/>
              <a:t>pour définir la ZFE ?</a:t>
            </a:r>
            <a:r>
              <a:rPr lang="fr-FR" sz="3200" dirty="0"/>
              <a:t/>
            </a:r>
            <a:br>
              <a:rPr lang="fr-FR" sz="3200" dirty="0"/>
            </a:br>
            <a:endParaRPr lang="fr-FR" dirty="0"/>
          </a:p>
        </p:txBody>
      </p:sp>
      <p:sp>
        <p:nvSpPr>
          <p:cNvPr id="8" name="Espace réservé du contenu 12">
            <a:extLst>
              <a:ext uri="{FF2B5EF4-FFF2-40B4-BE49-F238E27FC236}">
                <a16:creationId xmlns:a16="http://schemas.microsoft.com/office/drawing/2014/main" id="{35D91346-B015-4FF9-9139-9DB216F30E47}"/>
              </a:ext>
            </a:extLst>
          </p:cNvPr>
          <p:cNvSpPr txBox="1">
            <a:spLocks/>
          </p:cNvSpPr>
          <p:nvPr/>
        </p:nvSpPr>
        <p:spPr>
          <a:xfrm>
            <a:off x="395591" y="1921454"/>
            <a:ext cx="11388916" cy="3422568"/>
          </a:xfrm>
          <a:prstGeom prst="rect">
            <a:avLst/>
          </a:prstGeom>
        </p:spPr>
        <p:txBody>
          <a:bodyPr vert="horz" lIns="91440" tIns="45720" rIns="91440" bIns="45720" rtlCol="0">
            <a:noAutofit/>
          </a:bodyPr>
          <a:lstStyle>
            <a:lvl1pPr marL="358775" indent="-358775" algn="l" defTabSz="914400" rtl="0" eaLnBrk="1" latinLnBrk="0" hangingPunct="1">
              <a:lnSpc>
                <a:spcPct val="100000"/>
              </a:lnSpc>
              <a:spcBef>
                <a:spcPts val="0"/>
              </a:spcBef>
              <a:spcAft>
                <a:spcPts val="1200"/>
              </a:spcAft>
              <a:buFont typeface="+mj-lt"/>
              <a:buAutoNum type="arabicPeriod"/>
              <a:defRPr sz="1600" b="1" kern="1200">
                <a:solidFill>
                  <a:schemeClr val="tx1"/>
                </a:solidFill>
                <a:latin typeface="+mn-lt"/>
                <a:ea typeface="+mn-ea"/>
                <a:cs typeface="+mn-cs"/>
              </a:defRPr>
            </a:lvl1pPr>
            <a:lvl2pPr marL="631825" indent="-273050" algn="l" defTabSz="914400" rtl="0" eaLnBrk="1" latinLnBrk="0" hangingPunct="1">
              <a:lnSpc>
                <a:spcPct val="100000"/>
              </a:lnSpc>
              <a:spcBef>
                <a:spcPts val="0"/>
              </a:spcBef>
              <a:spcAft>
                <a:spcPts val="1200"/>
              </a:spcAft>
              <a:buFont typeface="+mj-lt"/>
              <a:buAutoNum type="alphaLcParen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800" dirty="0"/>
          </a:p>
        </p:txBody>
      </p:sp>
    </p:spTree>
    <p:extLst>
      <p:ext uri="{BB962C8B-B14F-4D97-AF65-F5344CB8AC3E}">
        <p14:creationId xmlns:p14="http://schemas.microsoft.com/office/powerpoint/2010/main" val="2751498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chemeClr val="accent1">
                    <a:lumMod val="40000"/>
                    <a:lumOff val="60000"/>
                  </a:schemeClr>
                </a:solidFill>
              </a:rPr>
              <a:t>Définir la ZFE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7</a:t>
            </a:fld>
            <a:endParaRPr lang="fr-FR"/>
          </a:p>
        </p:txBody>
      </p:sp>
      <p:sp>
        <p:nvSpPr>
          <p:cNvPr id="13"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01541" y="2341418"/>
            <a:ext cx="10640532" cy="3650481"/>
          </a:xfrm>
        </p:spPr>
        <p:txBody>
          <a:bodyPr>
            <a:noAutofit/>
          </a:bodyPr>
          <a:lstStyle/>
          <a:p>
            <a:r>
              <a:rPr lang="fr-FR" sz="1800" b="1" dirty="0"/>
              <a:t>Mesure « Accompagner le déploiement des ZFE » </a:t>
            </a:r>
          </a:p>
          <a:p>
            <a:r>
              <a:rPr lang="fr-FR" sz="1800" dirty="0">
                <a:solidFill>
                  <a:srgbClr val="FF0000"/>
                </a:solidFill>
                <a:hlinkClick r:id="rId3"/>
              </a:rPr>
              <a:t>https://aides-territoires.beta.gouv.fr/aides/4420-accompagner-le-deploiement-des-zones-a-faible/</a:t>
            </a:r>
            <a:endParaRPr lang="fr-FR" sz="1800" dirty="0">
              <a:solidFill>
                <a:srgbClr val="FF0000"/>
              </a:solidFill>
            </a:endParaRPr>
          </a:p>
          <a:p>
            <a:r>
              <a:rPr lang="fr-FR" sz="1800" dirty="0"/>
              <a:t>Exemples de projets éligibles :</a:t>
            </a:r>
          </a:p>
          <a:p>
            <a:pPr marL="177800" indent="-177800">
              <a:buFont typeface="Arial" panose="020B0604020202020204" pitchFamily="34" charset="0"/>
              <a:buChar char="•"/>
            </a:pPr>
            <a:r>
              <a:rPr lang="fr-FR" sz="1800" dirty="0"/>
              <a:t>Etudes de diagnostic et études préalables pour la mise en place de la ZFE-m : études permettant de caractériser le parc, l'offre de mobilité, les infrastructures disponibles sur le territoire, les usagers, et les besoins liés à la mise en place de la ZFE-m (la signalisation relative à la ZFE-m, la mise en place du contrôle sanction...).</a:t>
            </a:r>
          </a:p>
          <a:p>
            <a:pPr marL="177800" indent="-177800">
              <a:buFont typeface="Arial" panose="020B0604020202020204" pitchFamily="34" charset="0"/>
              <a:buChar char="•"/>
            </a:pPr>
            <a:r>
              <a:rPr lang="fr-FR" sz="1800" dirty="0"/>
              <a:t>Concertation volontaire.</a:t>
            </a:r>
          </a:p>
          <a:p>
            <a:pPr marL="177800" indent="-177800">
              <a:buFont typeface="Arial" panose="020B0604020202020204" pitchFamily="34" charset="0"/>
              <a:buChar char="•"/>
            </a:pPr>
            <a:r>
              <a:rPr lang="fr-FR" sz="1800" dirty="0"/>
              <a:t>Renforcement d’effectifs en lien avec le projet.</a:t>
            </a:r>
          </a:p>
        </p:txBody>
      </p:sp>
      <p:sp>
        <p:nvSpPr>
          <p:cNvPr id="8" name="Titre 11">
            <a:extLst>
              <a:ext uri="{FF2B5EF4-FFF2-40B4-BE49-F238E27FC236}">
                <a16:creationId xmlns:a16="http://schemas.microsoft.com/office/drawing/2014/main" id="{0F80EB3D-DD7E-4D25-98CC-1B529F37502B}"/>
              </a:ext>
            </a:extLst>
          </p:cNvPr>
          <p:cNvSpPr txBox="1">
            <a:spLocks/>
          </p:cNvSpPr>
          <p:nvPr/>
        </p:nvSpPr>
        <p:spPr>
          <a:xfrm>
            <a:off x="401541" y="1364530"/>
            <a:ext cx="11388916"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sz="2800" dirty="0"/>
              <a:t>Le fonds vert </a:t>
            </a:r>
          </a:p>
        </p:txBody>
      </p:sp>
      <p:pic>
        <p:nvPicPr>
          <p:cNvPr id="9" name="Image 8"/>
          <p:cNvPicPr>
            <a:picLocks noChangeAspect="1"/>
          </p:cNvPicPr>
          <p:nvPr/>
        </p:nvPicPr>
        <p:blipFill rotWithShape="1">
          <a:blip r:embed="rId4" cstate="hqprint">
            <a:extLst>
              <a:ext uri="{28A0092B-C50C-407E-A947-70E740481C1C}">
                <a14:useLocalDpi xmlns:a14="http://schemas.microsoft.com/office/drawing/2010/main" val="0"/>
              </a:ext>
            </a:extLst>
          </a:blip>
          <a:srcRect l="1799" t="4172" b="2221"/>
          <a:stretch/>
        </p:blipFill>
        <p:spPr>
          <a:xfrm>
            <a:off x="3025416" y="1527279"/>
            <a:ext cx="1875058" cy="704338"/>
          </a:xfrm>
          <a:prstGeom prst="rect">
            <a:avLst/>
          </a:prstGeom>
        </p:spPr>
      </p:pic>
      <p:pic>
        <p:nvPicPr>
          <p:cNvPr id="10" name="Image 9"/>
          <p:cNvPicPr>
            <a:picLocks noChangeAspect="1"/>
          </p:cNvPicPr>
          <p:nvPr/>
        </p:nvPicPr>
        <p:blipFill rotWithShape="1">
          <a:blip r:embed="rId5">
            <a:extLst>
              <a:ext uri="{28A0092B-C50C-407E-A947-70E740481C1C}">
                <a14:useLocalDpi xmlns:a14="http://schemas.microsoft.com/office/drawing/2010/main" val="0"/>
              </a:ext>
            </a:extLst>
          </a:blip>
          <a:srcRect l="9698"/>
          <a:stretch/>
        </p:blipFill>
        <p:spPr>
          <a:xfrm>
            <a:off x="5122417" y="1178165"/>
            <a:ext cx="1331650" cy="1058451"/>
          </a:xfrm>
          <a:prstGeom prst="rect">
            <a:avLst/>
          </a:prstGeom>
        </p:spPr>
      </p:pic>
    </p:spTree>
    <p:extLst>
      <p:ext uri="{BB962C8B-B14F-4D97-AF65-F5344CB8AC3E}">
        <p14:creationId xmlns:p14="http://schemas.microsoft.com/office/powerpoint/2010/main" val="46486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0F80EB3D-DD7E-4D25-98CC-1B529F37502B}"/>
              </a:ext>
            </a:extLst>
          </p:cNvPr>
          <p:cNvSpPr>
            <a:spLocks noGrp="1"/>
          </p:cNvSpPr>
          <p:nvPr>
            <p:ph type="title"/>
          </p:nvPr>
        </p:nvSpPr>
        <p:spPr>
          <a:xfrm>
            <a:off x="401541" y="808322"/>
            <a:ext cx="11388916" cy="937351"/>
          </a:xfrm>
        </p:spPr>
        <p:txBody>
          <a:bodyPr>
            <a:normAutofit/>
          </a:bodyPr>
          <a:lstStyle/>
          <a:p>
            <a:r>
              <a:rPr lang="fr-FR" sz="2000" dirty="0">
                <a:solidFill>
                  <a:schemeClr val="accent1">
                    <a:lumMod val="40000"/>
                    <a:lumOff val="60000"/>
                  </a:schemeClr>
                </a:solidFill>
              </a:rPr>
              <a:t>Définir la ZFE</a:t>
            </a:r>
            <a:r>
              <a:rPr lang="fr-FR" dirty="0">
                <a:solidFill>
                  <a:schemeClr val="accent2">
                    <a:lumMod val="60000"/>
                    <a:lumOff val="40000"/>
                  </a:schemeClr>
                </a:solidFill>
              </a:rPr>
              <a:t/>
            </a:r>
            <a:br>
              <a:rPr lang="fr-FR" dirty="0">
                <a:solidFill>
                  <a:schemeClr val="accent2">
                    <a:lumMod val="60000"/>
                    <a:lumOff val="40000"/>
                  </a:schemeClr>
                </a:solidFill>
              </a:rPr>
            </a:br>
            <a:endParaRPr lang="fr-FR" sz="3100" dirty="0"/>
          </a:p>
        </p:txBody>
      </p:sp>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8</a:t>
            </a:fld>
            <a:endParaRPr lang="fr-FR"/>
          </a:p>
        </p:txBody>
      </p:sp>
      <p:sp>
        <p:nvSpPr>
          <p:cNvPr id="6" name="Espace réservé du contenu 12">
            <a:extLst>
              <a:ext uri="{FF2B5EF4-FFF2-40B4-BE49-F238E27FC236}">
                <a16:creationId xmlns:a16="http://schemas.microsoft.com/office/drawing/2014/main" id="{35D91346-B015-4FF9-9139-9DB216F30E47}"/>
              </a:ext>
            </a:extLst>
          </p:cNvPr>
          <p:cNvSpPr txBox="1">
            <a:spLocks/>
          </p:cNvSpPr>
          <p:nvPr/>
        </p:nvSpPr>
        <p:spPr>
          <a:xfrm>
            <a:off x="401541" y="2341418"/>
            <a:ext cx="11097732" cy="402904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200"/>
              </a:spcAft>
              <a:buFont typeface="+mj-lt"/>
              <a:buNone/>
              <a:defRPr sz="1600" b="0" kern="1200">
                <a:solidFill>
                  <a:schemeClr val="tx1"/>
                </a:solidFill>
                <a:latin typeface="+mn-lt"/>
                <a:ea typeface="+mn-ea"/>
                <a:cs typeface="+mn-cs"/>
              </a:defRPr>
            </a:lvl1pPr>
            <a:lvl2pPr marL="358775" indent="0" algn="l" defTabSz="914400" rtl="0" eaLnBrk="1" latinLnBrk="0" hangingPunct="1">
              <a:lnSpc>
                <a:spcPct val="100000"/>
              </a:lnSpc>
              <a:spcBef>
                <a:spcPts val="0"/>
              </a:spcBef>
              <a:spcAft>
                <a:spcPts val="1200"/>
              </a:spcAft>
              <a:buFont typeface="+mj-lt"/>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b="1" dirty="0"/>
              <a:t>Mesure « Ingénierie » </a:t>
            </a:r>
            <a:r>
              <a:rPr lang="fr-FR" sz="1800" dirty="0"/>
              <a:t/>
            </a:r>
            <a:br>
              <a:rPr lang="fr-FR" sz="1800" dirty="0"/>
            </a:br>
            <a:r>
              <a:rPr lang="fr-FR" sz="1800" dirty="0">
                <a:hlinkClick r:id="rId3"/>
              </a:rPr>
              <a:t>https://aides-territoires.beta.gouv.fr/aides/5f81-soutenir-lingenierie-des-collectivites-pour-l/</a:t>
            </a:r>
            <a:r>
              <a:rPr lang="fr-FR" sz="1800" dirty="0">
                <a:solidFill>
                  <a:srgbClr val="FF0000"/>
                </a:solidFill>
              </a:rPr>
              <a:t> </a:t>
            </a:r>
          </a:p>
          <a:p>
            <a:r>
              <a:rPr lang="fr-FR" sz="1800" dirty="0"/>
              <a:t>Exemples de projets éligibles :</a:t>
            </a:r>
          </a:p>
          <a:p>
            <a:pPr marL="177800" indent="-177800">
              <a:buFont typeface="Arial" panose="020B0604020202020204" pitchFamily="34" charset="0"/>
              <a:buChar char="•"/>
            </a:pPr>
            <a:r>
              <a:rPr lang="fr-FR" sz="1800" dirty="0"/>
              <a:t>Appui à l'émergence de projets agissant en faveur de la mise en place ou du renforcement des ZFE</a:t>
            </a:r>
          </a:p>
          <a:p>
            <a:pPr marL="177800" indent="-177800">
              <a:buFont typeface="Arial" panose="020B0604020202020204" pitchFamily="34" charset="0"/>
              <a:buChar char="•"/>
            </a:pPr>
            <a:r>
              <a:rPr lang="fr-FR" sz="1800" dirty="0"/>
              <a:t>Etudes de diagnostic et études préalables pour la mise en place de la ZFE-m : études permettant de caractériser le parc, l'offre de mobilité, les infrastructures disponibles sur le territoire, les usagers, et les besoins liés à la mise en place de la ZFE-m (la signalisation relative à la ZFE-m, la mise en place du contrôle sanction...)</a:t>
            </a:r>
          </a:p>
          <a:p>
            <a:pPr marL="177800" indent="-177800">
              <a:buFont typeface="Arial" panose="020B0604020202020204" pitchFamily="34" charset="0"/>
              <a:buChar char="•"/>
            </a:pPr>
            <a:r>
              <a:rPr lang="fr-FR" sz="1800" dirty="0"/>
              <a:t>Poste de chef de projet</a:t>
            </a:r>
          </a:p>
        </p:txBody>
      </p:sp>
      <p:sp>
        <p:nvSpPr>
          <p:cNvPr id="8" name="Titre 11">
            <a:extLst>
              <a:ext uri="{FF2B5EF4-FFF2-40B4-BE49-F238E27FC236}">
                <a16:creationId xmlns:a16="http://schemas.microsoft.com/office/drawing/2014/main" id="{0F80EB3D-DD7E-4D25-98CC-1B529F37502B}"/>
              </a:ext>
            </a:extLst>
          </p:cNvPr>
          <p:cNvSpPr txBox="1">
            <a:spLocks/>
          </p:cNvSpPr>
          <p:nvPr/>
        </p:nvSpPr>
        <p:spPr>
          <a:xfrm>
            <a:off x="401541" y="1364530"/>
            <a:ext cx="11388916" cy="7622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sz="2800" dirty="0"/>
              <a:t>Le fonds vert </a:t>
            </a:r>
            <a:endParaRPr lang="fr-FR" sz="3600" dirty="0"/>
          </a:p>
        </p:txBody>
      </p:sp>
      <p:pic>
        <p:nvPicPr>
          <p:cNvPr id="9" name="Image 8"/>
          <p:cNvPicPr>
            <a:picLocks noChangeAspect="1"/>
          </p:cNvPicPr>
          <p:nvPr/>
        </p:nvPicPr>
        <p:blipFill rotWithShape="1">
          <a:blip r:embed="rId4" cstate="hqprint">
            <a:extLst>
              <a:ext uri="{28A0092B-C50C-407E-A947-70E740481C1C}">
                <a14:useLocalDpi xmlns:a14="http://schemas.microsoft.com/office/drawing/2010/main" val="0"/>
              </a:ext>
            </a:extLst>
          </a:blip>
          <a:srcRect l="1799" t="4172" b="2221"/>
          <a:stretch/>
        </p:blipFill>
        <p:spPr>
          <a:xfrm>
            <a:off x="3362767" y="1534560"/>
            <a:ext cx="1674053" cy="628833"/>
          </a:xfrm>
          <a:prstGeom prst="rect">
            <a:avLst/>
          </a:prstGeom>
        </p:spPr>
      </p:pic>
      <p:pic>
        <p:nvPicPr>
          <p:cNvPr id="2" name="Image 1"/>
          <p:cNvPicPr>
            <a:picLocks noChangeAspect="1"/>
          </p:cNvPicPr>
          <p:nvPr/>
        </p:nvPicPr>
        <p:blipFill>
          <a:blip r:embed="rId5"/>
          <a:stretch>
            <a:fillRect/>
          </a:stretch>
        </p:blipFill>
        <p:spPr>
          <a:xfrm>
            <a:off x="5433755" y="1397426"/>
            <a:ext cx="988405" cy="1064436"/>
          </a:xfrm>
          <a:prstGeom prst="rect">
            <a:avLst/>
          </a:prstGeom>
        </p:spPr>
      </p:pic>
    </p:spTree>
    <p:extLst>
      <p:ext uri="{BB962C8B-B14F-4D97-AF65-F5344CB8AC3E}">
        <p14:creationId xmlns:p14="http://schemas.microsoft.com/office/powerpoint/2010/main" val="1333569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PlaceHolder 2"/>
          <p:cNvSpPr>
            <a:spLocks noGrp="1"/>
          </p:cNvSpPr>
          <p:nvPr>
            <p:ph idx="4294967295"/>
          </p:nvPr>
        </p:nvSpPr>
        <p:spPr>
          <a:xfrm>
            <a:off x="180000" y="1260000"/>
            <a:ext cx="6120000" cy="4826160"/>
          </a:xfrm>
          <a:prstGeom prst="rect">
            <a:avLst/>
          </a:prstGeom>
          <a:noFill/>
          <a:ln w="0">
            <a:noFill/>
          </a:ln>
        </p:spPr>
        <p:txBody>
          <a:bodyPr lIns="90000" tIns="45000" rIns="90000" bIns="45000" numCol="1" spcCol="0" anchor="t">
            <a:normAutofit fontScale="82500" lnSpcReduction="20000"/>
          </a:bodyPr>
          <a:lstStyle/>
          <a:p>
            <a:pPr marL="342360" indent="-342360">
              <a:lnSpc>
                <a:spcPct val="100000"/>
              </a:lnSpc>
              <a:spcAft>
                <a:spcPts val="1199"/>
              </a:spcAft>
              <a:buClr>
                <a:srgbClr val="002060"/>
              </a:buClr>
              <a:buFont typeface="Arial"/>
              <a:buChar char="•"/>
            </a:pPr>
            <a:r>
              <a:rPr lang="fr-FR" sz="1800" b="1" strike="noStrike" spc="-1">
                <a:solidFill>
                  <a:srgbClr val="002060"/>
                </a:solidFill>
                <a:latin typeface="Arial"/>
                <a:ea typeface="Arial"/>
              </a:rPr>
              <a:t>Prise en charge d’expertises</a:t>
            </a:r>
            <a:r>
              <a:rPr lang="fr-FR" sz="1800" b="0" strike="noStrike" spc="-1">
                <a:solidFill>
                  <a:srgbClr val="002060"/>
                </a:solidFill>
                <a:latin typeface="Arial"/>
                <a:ea typeface="Arial"/>
              </a:rPr>
              <a:t> Cerema et partenaires au profit d’une collectivité par l’astreinte qualité de l’air (hors études réglementaires)</a:t>
            </a:r>
            <a:r>
              <a:rPr lang="fr-FR" sz="1800" b="1" strike="noStrike" spc="-1">
                <a:solidFill>
                  <a:srgbClr val="002060"/>
                </a:solidFill>
                <a:latin typeface="Arial"/>
                <a:ea typeface="Arial"/>
              </a:rPr>
              <a:t> :</a:t>
            </a:r>
            <a:endParaRPr lang="fr-FR" sz="1800" b="0" strike="noStrike" spc="-1">
              <a:solidFill>
                <a:srgbClr val="000000"/>
              </a:solidFill>
              <a:latin typeface="Arial"/>
            </a:endParaRPr>
          </a:p>
          <a:p>
            <a:pPr marL="453600" indent="0">
              <a:lnSpc>
                <a:spcPct val="100000"/>
              </a:lnSpc>
              <a:spcAft>
                <a:spcPts val="1199"/>
              </a:spcAft>
              <a:buNone/>
            </a:pPr>
            <a:r>
              <a:rPr lang="fr-FR" sz="1800" b="0" strike="noStrike" spc="-1">
                <a:solidFill>
                  <a:srgbClr val="002060"/>
                </a:solidFill>
                <a:latin typeface="Arial"/>
                <a:ea typeface="Arial"/>
              </a:rPr>
              <a:t>- Cerema : Quasi-régie ou partenariat public-public</a:t>
            </a:r>
            <a:endParaRPr lang="fr-FR" sz="1800" b="0" strike="noStrike" spc="-1">
              <a:solidFill>
                <a:srgbClr val="000000"/>
              </a:solidFill>
              <a:latin typeface="Arial"/>
            </a:endParaRPr>
          </a:p>
          <a:p>
            <a:pPr marL="453600" indent="0">
              <a:lnSpc>
                <a:spcPct val="100000"/>
              </a:lnSpc>
              <a:spcAft>
                <a:spcPts val="1199"/>
              </a:spcAft>
              <a:buNone/>
            </a:pPr>
            <a:r>
              <a:rPr lang="fr-FR" sz="1800" b="0" strike="noStrike" spc="-1">
                <a:solidFill>
                  <a:srgbClr val="002060"/>
                </a:solidFill>
                <a:latin typeface="Arial"/>
                <a:ea typeface="Arial"/>
              </a:rPr>
              <a:t>- Projet de convention de subventionnement en cours avec une AASQA</a:t>
            </a:r>
            <a:endParaRPr lang="fr-FR" sz="1800" b="0" strike="noStrike" spc="-1">
              <a:solidFill>
                <a:srgbClr val="000000"/>
              </a:solidFill>
              <a:latin typeface="Arial"/>
            </a:endParaRPr>
          </a:p>
          <a:p>
            <a:pPr marL="342360" indent="-342360">
              <a:lnSpc>
                <a:spcPct val="100000"/>
              </a:lnSpc>
              <a:spcAft>
                <a:spcPts val="1199"/>
              </a:spcAft>
              <a:buClr>
                <a:srgbClr val="002060"/>
              </a:buClr>
              <a:buFont typeface="Arial"/>
              <a:buChar char="•"/>
            </a:pPr>
            <a:r>
              <a:rPr lang="fr-FR" sz="1800" b="1" strike="noStrike" spc="-1">
                <a:solidFill>
                  <a:srgbClr val="002060"/>
                </a:solidFill>
                <a:latin typeface="Arial"/>
                <a:ea typeface="Arial"/>
              </a:rPr>
              <a:t>Financement d’études</a:t>
            </a:r>
            <a:r>
              <a:rPr lang="fr-FR" sz="1800" b="0" strike="noStrike" spc="-1">
                <a:solidFill>
                  <a:srgbClr val="002060"/>
                </a:solidFill>
                <a:latin typeface="Arial"/>
                <a:ea typeface="Arial"/>
              </a:rPr>
              <a:t> mobilités/QA (temps passé Cerema)</a:t>
            </a:r>
            <a:endParaRPr lang="fr-FR" sz="1800" b="0" strike="noStrike" spc="-1">
              <a:solidFill>
                <a:srgbClr val="000000"/>
              </a:solidFill>
              <a:latin typeface="Arial"/>
            </a:endParaRPr>
          </a:p>
          <a:p>
            <a:pPr marL="342360" indent="-342360">
              <a:lnSpc>
                <a:spcPct val="100000"/>
              </a:lnSpc>
              <a:spcAft>
                <a:spcPts val="1199"/>
              </a:spcAft>
              <a:buClr>
                <a:srgbClr val="002060"/>
              </a:buClr>
              <a:buFont typeface="Arial"/>
              <a:buChar char="•"/>
            </a:pPr>
            <a:r>
              <a:rPr lang="fr-FR" sz="1800" b="1" strike="noStrike" spc="-1">
                <a:solidFill>
                  <a:srgbClr val="002060"/>
                </a:solidFill>
                <a:latin typeface="Arial"/>
                <a:ea typeface="Arial"/>
              </a:rPr>
              <a:t>Financement d’accompagnements</a:t>
            </a:r>
            <a:r>
              <a:rPr lang="fr-FR" sz="1800" b="0" strike="noStrike" spc="-1">
                <a:solidFill>
                  <a:srgbClr val="002060"/>
                </a:solidFill>
                <a:latin typeface="Arial"/>
                <a:ea typeface="Arial"/>
              </a:rPr>
              <a:t> à la mise en œuvre (temps passé Cerema)</a:t>
            </a:r>
            <a:endParaRPr lang="fr-FR" sz="1800" b="0" strike="noStrike" spc="-1">
              <a:solidFill>
                <a:srgbClr val="000000"/>
              </a:solidFill>
              <a:latin typeface="Arial"/>
            </a:endParaRPr>
          </a:p>
          <a:p>
            <a:pPr marL="342360" indent="-342360">
              <a:lnSpc>
                <a:spcPct val="100000"/>
              </a:lnSpc>
              <a:spcAft>
                <a:spcPts val="1199"/>
              </a:spcAft>
              <a:buClr>
                <a:srgbClr val="002060"/>
              </a:buClr>
              <a:buFont typeface="Arial"/>
              <a:buChar char="•"/>
            </a:pPr>
            <a:r>
              <a:rPr lang="fr-FR" sz="1800" b="1" strike="noStrike" spc="-1">
                <a:solidFill>
                  <a:srgbClr val="002060"/>
                </a:solidFill>
                <a:latin typeface="Arial"/>
                <a:ea typeface="Arial"/>
              </a:rPr>
              <a:t>Financement d’externalisations</a:t>
            </a:r>
            <a:r>
              <a:rPr lang="fr-FR" sz="1800" b="0" strike="noStrike" spc="-1">
                <a:solidFill>
                  <a:srgbClr val="002060"/>
                </a:solidFill>
                <a:latin typeface="Arial"/>
                <a:ea typeface="Arial"/>
              </a:rPr>
              <a:t> (développements d’outils, etc.)</a:t>
            </a:r>
            <a:endParaRPr lang="fr-FR" sz="1800" b="0" strike="noStrike" spc="-1">
              <a:solidFill>
                <a:srgbClr val="000000"/>
              </a:solidFill>
              <a:latin typeface="Arial"/>
            </a:endParaRPr>
          </a:p>
          <a:p>
            <a:pPr indent="0">
              <a:lnSpc>
                <a:spcPct val="100000"/>
              </a:lnSpc>
              <a:spcAft>
                <a:spcPts val="1199"/>
              </a:spcAft>
              <a:buNone/>
              <a:tabLst>
                <a:tab pos="0" algn="l"/>
              </a:tabLst>
            </a:pPr>
            <a:r>
              <a:rPr lang="fr-FR" sz="1800" b="0" strike="noStrike" spc="-1">
                <a:solidFill>
                  <a:srgbClr val="002060"/>
                </a:solidFill>
                <a:latin typeface="Arial"/>
                <a:ea typeface="Arial"/>
              </a:rPr>
              <a:t>Prise en charge substantielle du coût du projet</a:t>
            </a:r>
            <a:r>
              <a:rPr lang="fr-FR" sz="1800" b="0" strike="noStrike" spc="-1">
                <a:solidFill>
                  <a:srgbClr val="000000"/>
                </a:solidFill>
                <a:latin typeface="Arial"/>
                <a:ea typeface="Arial"/>
              </a:rPr>
              <a:t>  </a:t>
            </a:r>
            <a:endParaRPr lang="fr-FR" sz="1800" b="0" strike="noStrike" spc="-1">
              <a:solidFill>
                <a:srgbClr val="000000"/>
              </a:solidFill>
              <a:latin typeface="Arial"/>
            </a:endParaRPr>
          </a:p>
          <a:p>
            <a:pPr indent="0">
              <a:lnSpc>
                <a:spcPct val="100000"/>
              </a:lnSpc>
              <a:spcAft>
                <a:spcPts val="1199"/>
              </a:spcAft>
              <a:buNone/>
              <a:tabLst>
                <a:tab pos="0" algn="l"/>
              </a:tabLst>
            </a:pPr>
            <a:r>
              <a:rPr lang="fr-FR" sz="1800" b="0" strike="noStrike" spc="-1">
                <a:solidFill>
                  <a:srgbClr val="002060"/>
                </a:solidFill>
                <a:latin typeface="Arial"/>
                <a:ea typeface="Arial"/>
              </a:rPr>
              <a:t>Ex : logistique urbaine fluviale, modélisation du report modal vélo, accompagnement sur la signalisation ZFE-m, l’évaluation de la ZFE-m, la définition de l’offre de mobilité, etc.</a:t>
            </a:r>
            <a:r>
              <a:rPr lang="fr-FR" sz="1800" b="0" strike="noStrike" spc="-1">
                <a:solidFill>
                  <a:srgbClr val="000000"/>
                </a:solidFill>
                <a:latin typeface="Arial"/>
                <a:ea typeface="Arial"/>
              </a:rPr>
              <a:t> </a:t>
            </a:r>
            <a:endParaRPr lang="fr-FR" sz="1800" b="0" strike="noStrike" spc="-1">
              <a:solidFill>
                <a:srgbClr val="000000"/>
              </a:solidFill>
              <a:latin typeface="Arial"/>
            </a:endParaRPr>
          </a:p>
          <a:p>
            <a:pPr indent="0">
              <a:lnSpc>
                <a:spcPct val="100000"/>
              </a:lnSpc>
              <a:spcAft>
                <a:spcPts val="1199"/>
              </a:spcAft>
              <a:buNone/>
              <a:tabLst>
                <a:tab pos="0" algn="l"/>
              </a:tabLst>
            </a:pPr>
            <a:endParaRPr lang="fr-FR" sz="1800" b="0" strike="noStrike" spc="-1">
              <a:solidFill>
                <a:srgbClr val="000000"/>
              </a:solidFill>
              <a:latin typeface="Arial"/>
            </a:endParaRPr>
          </a:p>
        </p:txBody>
      </p:sp>
      <p:sp>
        <p:nvSpPr>
          <p:cNvPr id="122" name="Espace réservé du contenu 12"/>
          <p:cNvSpPr/>
          <p:nvPr/>
        </p:nvSpPr>
        <p:spPr>
          <a:xfrm>
            <a:off x="5989320" y="1386000"/>
            <a:ext cx="5952960" cy="2564280"/>
          </a:xfr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spcAft>
                <a:spcPts val="1199"/>
              </a:spcAft>
            </a:pPr>
            <a:endParaRPr lang="fr-FR" sz="2000" b="1" strike="noStrike" spc="-1">
              <a:solidFill>
                <a:srgbClr val="000000"/>
              </a:solidFill>
              <a:latin typeface="Arial"/>
              <a:ea typeface="Arial"/>
            </a:endParaRPr>
          </a:p>
        </p:txBody>
      </p:sp>
      <p:pic>
        <p:nvPicPr>
          <p:cNvPr id="123" name="Image 122"/>
          <p:cNvPicPr/>
          <p:nvPr/>
        </p:nvPicPr>
        <p:blipFill>
          <a:blip r:embed="rId3"/>
          <a:stretch/>
        </p:blipFill>
        <p:spPr>
          <a:xfrm>
            <a:off x="11160000" y="5938560"/>
            <a:ext cx="1032120" cy="919440"/>
          </a:xfrm>
          <a:prstGeom prst="rect">
            <a:avLst/>
          </a:prstGeom>
          <a:ln w="0">
            <a:noFill/>
          </a:ln>
        </p:spPr>
      </p:pic>
      <p:sp>
        <p:nvSpPr>
          <p:cNvPr id="124" name="Titre 11"/>
          <p:cNvSpPr/>
          <p:nvPr/>
        </p:nvSpPr>
        <p:spPr>
          <a:xfrm>
            <a:off x="2227320" y="59400"/>
            <a:ext cx="7924320" cy="99828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b">
            <a:normAutofit/>
          </a:bodyPr>
          <a:lstStyle/>
          <a:p>
            <a:pPr>
              <a:lnSpc>
                <a:spcPct val="90000"/>
              </a:lnSpc>
            </a:pPr>
            <a:r>
              <a:rPr lang="fr-FR" sz="3200" b="1" strike="noStrike" spc="-1">
                <a:solidFill>
                  <a:srgbClr val="002060"/>
                </a:solidFill>
                <a:latin typeface="Arial"/>
                <a:ea typeface="Arial"/>
              </a:rPr>
              <a:t>Le soutien aux démarches ZFE-m dans le cadre du Programme Qualité de l’Air</a:t>
            </a:r>
            <a:endParaRPr lang="fr-FR" sz="3200" b="0" strike="noStrike" spc="-1">
              <a:solidFill>
                <a:srgbClr val="000000"/>
              </a:solidFill>
              <a:latin typeface="Arial"/>
            </a:endParaRPr>
          </a:p>
        </p:txBody>
      </p:sp>
      <p:sp>
        <p:nvSpPr>
          <p:cNvPr id="125" name="Espace réservé du contenu 12"/>
          <p:cNvSpPr/>
          <p:nvPr/>
        </p:nvSpPr>
        <p:spPr>
          <a:xfrm>
            <a:off x="7361280" y="5571720"/>
            <a:ext cx="3438720" cy="484200"/>
          </a:xfr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spcAft>
                <a:spcPts val="1199"/>
              </a:spcAft>
              <a:tabLst>
                <a:tab pos="0" algn="l"/>
              </a:tabLst>
            </a:pPr>
            <a:r>
              <a:rPr lang="fr-FR" sz="1800" b="0" strike="noStrike" spc="-1">
                <a:solidFill>
                  <a:srgbClr val="002060"/>
                </a:solidFill>
                <a:latin typeface="Arial"/>
                <a:ea typeface="Arial"/>
              </a:rPr>
              <a:t>Pour en savoir plus, </a:t>
            </a:r>
            <a:r>
              <a:rPr lang="fr-FR" sz="1800" b="0" u="sng" strike="noStrike" spc="-1">
                <a:solidFill>
                  <a:srgbClr val="7D4E5B"/>
                </a:solidFill>
                <a:uFillTx/>
                <a:latin typeface="Arial"/>
                <a:ea typeface="Arial"/>
                <a:hlinkClick r:id="rId4"/>
              </a:rPr>
              <a:t>cliquez-ici</a:t>
            </a:r>
            <a:endParaRPr lang="fr-FR" sz="1800" b="0" strike="noStrike" spc="-1">
              <a:solidFill>
                <a:srgbClr val="000000"/>
              </a:solidFill>
              <a:latin typeface="Arial"/>
            </a:endParaRPr>
          </a:p>
          <a:p>
            <a:pPr>
              <a:lnSpc>
                <a:spcPct val="100000"/>
              </a:lnSpc>
              <a:spcAft>
                <a:spcPts val="1199"/>
              </a:spcAft>
              <a:tabLst>
                <a:tab pos="0" algn="l"/>
              </a:tabLst>
            </a:pPr>
            <a:endParaRPr lang="fr-FR" sz="2000" b="0" strike="noStrike" spc="-1">
              <a:solidFill>
                <a:srgbClr val="000000"/>
              </a:solidFill>
              <a:latin typeface="Arial"/>
            </a:endParaRPr>
          </a:p>
        </p:txBody>
      </p:sp>
      <p:pic>
        <p:nvPicPr>
          <p:cNvPr id="126" name="Image 125"/>
          <p:cNvPicPr/>
          <p:nvPr/>
        </p:nvPicPr>
        <p:blipFill>
          <a:blip r:embed="rId5"/>
          <a:stretch/>
        </p:blipFill>
        <p:spPr>
          <a:xfrm>
            <a:off x="6605640" y="1260000"/>
            <a:ext cx="5586480" cy="4127760"/>
          </a:xfrm>
          <a:prstGeom prst="rect">
            <a:avLst/>
          </a:prstGeom>
          <a:ln w="0">
            <a:noFill/>
          </a:ln>
        </p:spPr>
      </p:pic>
      <p:pic>
        <p:nvPicPr>
          <p:cNvPr id="127" name="Image 126"/>
          <p:cNvPicPr/>
          <p:nvPr/>
        </p:nvPicPr>
        <p:blipFill>
          <a:blip r:embed="rId3"/>
          <a:stretch/>
        </p:blipFill>
        <p:spPr>
          <a:xfrm>
            <a:off x="10620000" y="1409760"/>
            <a:ext cx="1448640" cy="1290240"/>
          </a:xfrm>
          <a:prstGeom prst="rect">
            <a:avLst/>
          </a:prstGeom>
          <a:ln w="0">
            <a:noFill/>
          </a:ln>
        </p:spPr>
      </p:pic>
    </p:spTree>
    <p:extLst>
      <p:ext uri="{BB962C8B-B14F-4D97-AF65-F5344CB8AC3E}">
        <p14:creationId xmlns:p14="http://schemas.microsoft.com/office/powerpoint/2010/main" val="1625161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Thème Office">
  <a:themeElements>
    <a:clrScheme name="ADEME">
      <a:dk1>
        <a:sysClr val="windowText" lastClr="000000"/>
      </a:dk1>
      <a:lt1>
        <a:sysClr val="window" lastClr="FFFFFF"/>
      </a:lt1>
      <a:dk2>
        <a:srgbClr val="169B62"/>
      </a:dk2>
      <a:lt2>
        <a:srgbClr val="466964"/>
      </a:lt2>
      <a:accent1>
        <a:srgbClr val="5770BE"/>
      </a:accent1>
      <a:accent2>
        <a:srgbClr val="484D7A"/>
      </a:accent2>
      <a:accent3>
        <a:srgbClr val="FF8D7E"/>
      </a:accent3>
      <a:accent4>
        <a:srgbClr val="FFE800"/>
      </a:accent4>
      <a:accent5>
        <a:srgbClr val="FF9940"/>
      </a:accent5>
      <a:accent6>
        <a:srgbClr val="FF6F4C"/>
      </a:accent6>
      <a:hlink>
        <a:srgbClr val="7D4E5B"/>
      </a:hlink>
      <a:folHlink>
        <a:srgbClr val="A26859"/>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320_ADEME_Masque PPT Arial.pptx [Lecture seule]" id="{2C70ABF1-A830-4F25-86D2-0526B50EC19D}" vid="{57811D07-33D5-43AE-8025-39FCACA1753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modele_bleu-16_9</Template>
  <TotalTime>1714</TotalTime>
  <Words>5309</Words>
  <Application>Microsoft Office PowerPoint</Application>
  <PresentationFormat>Grand écran</PresentationFormat>
  <Paragraphs>603</Paragraphs>
  <Slides>53</Slides>
  <Notes>41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53</vt:i4>
      </vt:variant>
    </vt:vector>
  </HeadingPairs>
  <TitlesOfParts>
    <vt:vector size="65" baseType="lpstr">
      <vt:lpstr>Arial</vt:lpstr>
      <vt:lpstr>Calibri</vt:lpstr>
      <vt:lpstr>Courier New</vt:lpstr>
      <vt:lpstr>DejaVu Sans</vt:lpstr>
      <vt:lpstr>Fira Sans</vt:lpstr>
      <vt:lpstr>Marianne</vt:lpstr>
      <vt:lpstr>Marianne Light</vt:lpstr>
      <vt:lpstr>Marianne-ExtraBold</vt:lpstr>
      <vt:lpstr>Roboto</vt:lpstr>
      <vt:lpstr>Times New Roman</vt:lpstr>
      <vt:lpstr>Wingdings</vt:lpstr>
      <vt:lpstr>Thème Office</vt:lpstr>
      <vt:lpstr>Les journées ZFE</vt:lpstr>
      <vt:lpstr>Quelles aides financières ? </vt:lpstr>
      <vt:lpstr>Présentation PowerPoint</vt:lpstr>
      <vt:lpstr>Présentation PowerPoint</vt:lpstr>
      <vt:lpstr>Présentation PowerPoint</vt:lpstr>
      <vt:lpstr>Quelles aides financières  pour définir la ZFE ? </vt:lpstr>
      <vt:lpstr>Définir la ZFE </vt:lpstr>
      <vt:lpstr>Définir la ZFE </vt:lpstr>
      <vt:lpstr>Présentation PowerPoint</vt:lpstr>
      <vt:lpstr>Quelles aides financières  pour mettre en œuvre la ZFE ? </vt:lpstr>
      <vt:lpstr>Quelles aides financières  pour mettre en œuvre la ZFE ?  Rendre la ZFE opérationnelle (signalisation, contrôle, gestion des dérogations….) </vt:lpstr>
      <vt:lpstr>Mettre en œuvre la ZFE : rendre la ZFE opérationnelle </vt:lpstr>
      <vt:lpstr>Quelles aides financières  pour mettre en œuvre la ZFE ?  Déployer les mobilités alternatives  à la voiture individuelle</vt:lpstr>
      <vt:lpstr>Mettre en œuvre la ZFE : déployer les mobilités alternatives à la voiture individuelle </vt:lpstr>
      <vt:lpstr>Mettre en œuvre la ZFE : déployer les mobilités alternatives à la voiture individuelle </vt:lpstr>
      <vt:lpstr>Mettre en œuvre la ZFE : déployer les mobilités alternatives à la voiture individuelle </vt:lpstr>
      <vt:lpstr>Mettre en œuvre la ZFE : déployer les mobilités alternatives à la voiture individuelle </vt:lpstr>
      <vt:lpstr>Mettre en œuvre la ZFE : déployer les mobilités alternatives à la voiture individuelle </vt:lpstr>
      <vt:lpstr>Mettre en œuvre la ZFE : déployer les mobilités alternatives à la voiture individuelle </vt:lpstr>
      <vt:lpstr>Mettre en œuvre la ZFE : déployer les mobilités alternatives à la voiture individuelle </vt:lpstr>
      <vt:lpstr>Mettre en œuvre la ZFE : déployer les mobilités alternatives à la voiture individuelle </vt:lpstr>
      <vt:lpstr>Mettre en œuvre la ZFE : déployer les mobilités alternatives à la voiture individuelle </vt:lpstr>
      <vt:lpstr>Mettre en œuvre la ZFE : déployer les mobilités alternatives à la voiture individuelle </vt:lpstr>
      <vt:lpstr>Mettre en œuvre la ZFE : déployer les mobilités alternatives à la voiture individuelle </vt:lpstr>
      <vt:lpstr>Quelles aides financières  pour mettre en œuvre la ZFE ?  Déployer la logistique urbaine durable</vt:lpstr>
      <vt:lpstr>Mettre en œuvre la ZFE : déployer la logistique urbaine durable </vt:lpstr>
      <vt:lpstr>Mettre en œuvre la ZFE : déployer la logistique urbaine durable </vt:lpstr>
      <vt:lpstr>Mettre en œuvre la ZFE : déployer la logistique urbaine durable </vt:lpstr>
      <vt:lpstr>Mettre en œuvre la ZFE : déployer la logistique urbaine durable </vt:lpstr>
      <vt:lpstr>Mettre en œuvre la ZFE : déployer la logistique urbaine durable </vt:lpstr>
      <vt:lpstr>Présentation PowerPoint</vt:lpstr>
      <vt:lpstr>Mettre en œuvre la ZFE : déployer la logistique urbaine durable </vt:lpstr>
      <vt:lpstr>Mettre en œuvre la ZFE : déployer la logistique urbaine durable </vt:lpstr>
      <vt:lpstr>Quelles aides financières  pour mettre en œuvre la ZFE ?  Aides à l’acquisition de véhicules peu polluants/vélos et déploiement des infrastructures et réseaux d’avitaillement</vt:lpstr>
      <vt:lpstr>Mettre en œuvre la ZFE : aides à l’acquisition de véhicules peu polluants / vélos </vt:lpstr>
      <vt:lpstr>Mettre en œuvre la ZFE : aides à l’acquisition de véhicules peu polluants / vélos </vt:lpstr>
      <vt:lpstr>Mettre en œuvre la ZFE : aides à l’acquisition de véhicules peu polluants / vélos </vt:lpstr>
      <vt:lpstr>Mettre en œuvre la ZFE : aides à l’acquisition de véhicules peu polluants / vélos </vt:lpstr>
      <vt:lpstr>Mettre en œuvre la ZFE : aides à l’acquisition de véhicules peu polluants / vélos </vt:lpstr>
      <vt:lpstr>Mettre en œuvre la ZFE : aides à l’acquisition de véhicules peu polluants / vélos </vt:lpstr>
      <vt:lpstr>                          Mettre en œuvre la ZFE :   Aides à l’acquisition de véhicules moins  polluants / vélos dans les territoires en contentieux (2019-2023) - Fonds Air Véhicules dans 6 territoires - Tremplin sur le PPA de Montpellier, Ile de France et Martinique - Aide aux collectivités pour la conversion de leur flotte  </vt:lpstr>
      <vt:lpstr>Mettre en œuvre la ZFE : aides à l’acquisition de véhicules peu polluants / vélos </vt:lpstr>
      <vt:lpstr>Mettre en œuvre la ZFE : déploiement des infrastructures et réseaux d’avitaillement </vt:lpstr>
      <vt:lpstr>Mettre en œuvre la ZFE : déploiement des infrastructures et réseaux d’avitaillement </vt:lpstr>
      <vt:lpstr>Mettre en œuvre la ZFE : déploiement des infrastructures et réseaux d’avitaillement </vt:lpstr>
      <vt:lpstr>Quelles aides financières  pour mettre en œuvre la ZFE ?  Déploiement des mobilités solidaires</vt:lpstr>
      <vt:lpstr>Mettre en œuvre la ZFE : déploiement des mobilités solidaires </vt:lpstr>
      <vt:lpstr>Mettre en œuvre la ZFE : déploiement des mobilités solidaires </vt:lpstr>
      <vt:lpstr>Quelles aides financières  pour mettre en œuvre la ZFE ?  Agir sur les émissions portuaires pour une meilleure acceptabilité sociale des ZFE</vt:lpstr>
      <vt:lpstr>Mettre en œuvre la ZFE : Agir sur les émissions portuaires pour une meilleure acceptabilité  sociale des ZFE </vt:lpstr>
      <vt:lpstr>Quelles aides financières  pour le suivi et l’évaluation de la ZFE ? </vt:lpstr>
      <vt:lpstr>Suivi et évaluation de la ZFE</vt:lpstr>
      <vt:lpstr>Présentation PowerPoint</vt:lpstr>
    </vt:vector>
  </TitlesOfParts>
  <Company>ADEME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EN MAJUSCULES,  SUR DEUX LIGNES MAXIMUM</dc:title>
  <dc:creator>TILLY Jeanne</dc:creator>
  <cp:lastModifiedBy>SAUVAGE Floriane</cp:lastModifiedBy>
  <cp:revision>78</cp:revision>
  <dcterms:created xsi:type="dcterms:W3CDTF">2020-10-20T14:23:31Z</dcterms:created>
  <dcterms:modified xsi:type="dcterms:W3CDTF">2023-11-20T21:31:02Z</dcterms:modified>
</cp:coreProperties>
</file>