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66" r:id="rId3"/>
    <p:sldId id="267" r:id="rId4"/>
    <p:sldId id="263" r:id="rId5"/>
    <p:sldId id="265" r:id="rId6"/>
    <p:sldId id="277" r:id="rId7"/>
    <p:sldId id="278" r:id="rId8"/>
    <p:sldId id="279" r:id="rId9"/>
    <p:sldId id="280" r:id="rId10"/>
    <p:sldId id="281" r:id="rId11"/>
    <p:sldId id="282" r:id="rId12"/>
    <p:sldId id="283" r:id="rId13"/>
    <p:sldId id="284" r:id="rId14"/>
    <p:sldId id="285" r:id="rId15"/>
    <p:sldId id="286" r:id="rId16"/>
    <p:sldId id="287" r:id="rId17"/>
    <p:sldId id="268" r:id="rId18"/>
    <p:sldId id="272" r:id="rId19"/>
    <p:sldId id="273" r:id="rId20"/>
    <p:sldId id="274" r:id="rId21"/>
    <p:sldId id="269" r:id="rId22"/>
    <p:sldId id="275" r:id="rId23"/>
    <p:sldId id="276" r:id="rId24"/>
    <p:sldId id="270" r:id="rId25"/>
    <p:sldId id="271" r:id="rId26"/>
    <p:sldId id="26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496"/>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542F2-9A4E-412B-932F-DD0A9EA1B904}" v="22" dt="2023-11-20T10:53:38.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autoAdjust="0"/>
    <p:restoredTop sz="93792" autoAdjust="0"/>
  </p:normalViewPr>
  <p:slideViewPr>
    <p:cSldViewPr snapToGrid="0">
      <p:cViewPr varScale="1">
        <p:scale>
          <a:sx n="59" d="100"/>
          <a:sy n="59" d="100"/>
        </p:scale>
        <p:origin x="504" y="60"/>
      </p:cViewPr>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E54C70-9D95-46E2-8493-7BEB43EAE6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18004D4-6B5A-4EAC-95E6-C9FBB8329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A7CC79-3EA3-47D5-9432-E4DEE515EF44}" type="datetimeFigureOut">
              <a:rPr lang="fr-FR" smtClean="0"/>
              <a:t>21/11/2023</a:t>
            </a:fld>
            <a:endParaRPr lang="fr-FR"/>
          </a:p>
        </p:txBody>
      </p:sp>
      <p:sp>
        <p:nvSpPr>
          <p:cNvPr id="4" name="Espace réservé du pied de page 3">
            <a:extLst>
              <a:ext uri="{FF2B5EF4-FFF2-40B4-BE49-F238E27FC236}">
                <a16:creationId xmlns:a16="http://schemas.microsoft.com/office/drawing/2014/main" id="{A262E7F7-2BCF-4D39-A347-B5077F9D1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8323E3-6426-44E1-A977-3DD6AAE11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8DB145-C3D8-4849-B591-73DCEE2880D6}" type="slidenum">
              <a:rPr lang="fr-FR" smtClean="0"/>
              <a:t>‹N°›</a:t>
            </a:fld>
            <a:endParaRPr lang="fr-FR"/>
          </a:p>
        </p:txBody>
      </p:sp>
    </p:spTree>
    <p:extLst>
      <p:ext uri="{BB962C8B-B14F-4D97-AF65-F5344CB8AC3E}">
        <p14:creationId xmlns:p14="http://schemas.microsoft.com/office/powerpoint/2010/main" val="36092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B1B2-75BF-4E26-8C2C-204C19F73978}"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2C3B-CA45-4175-9520-CE406756BE8A}" type="slidenum">
              <a:rPr lang="fr-FR" smtClean="0"/>
              <a:t>‹N°›</a:t>
            </a:fld>
            <a:endParaRPr lang="fr-FR"/>
          </a:p>
        </p:txBody>
      </p:sp>
    </p:spTree>
    <p:extLst>
      <p:ext uri="{BB962C8B-B14F-4D97-AF65-F5344CB8AC3E}">
        <p14:creationId xmlns:p14="http://schemas.microsoft.com/office/powerpoint/2010/main" val="378890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1" y="3877894"/>
            <a:ext cx="11388902" cy="1253061"/>
          </a:xfrm>
        </p:spPr>
        <p:txBody>
          <a:bodyPr anchor="t">
            <a:normAutofit/>
          </a:bodyPr>
          <a:lstStyle>
            <a:lvl1pPr algn="l">
              <a:defRPr sz="4200" b="1"/>
            </a:lvl1pPr>
          </a:lstStyle>
          <a:p>
            <a:r>
              <a:rPr lang="fr-FR" dirty="0"/>
              <a:t>MODIFIEZ LE STYLE DU TITRE</a:t>
            </a: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2143" y="310039"/>
            <a:ext cx="1554994" cy="1773239"/>
          </a:xfrm>
          <a:prstGeom prst="rect">
            <a:avLst/>
          </a:prstGeom>
        </p:spPr>
      </p:pic>
      <p:sp>
        <p:nvSpPr>
          <p:cNvPr id="11" name="Sous-titre 6">
            <a:extLst>
              <a:ext uri="{FF2B5EF4-FFF2-40B4-BE49-F238E27FC236}">
                <a16:creationId xmlns:a16="http://schemas.microsoft.com/office/drawing/2014/main" id="{EF5F6B7E-F021-2E43-A1EC-5D2C93BD7BEC}"/>
              </a:ext>
            </a:extLst>
          </p:cNvPr>
          <p:cNvSpPr txBox="1">
            <a:spLocks/>
          </p:cNvSpPr>
          <p:nvPr userDrawn="1"/>
        </p:nvSpPr>
        <p:spPr>
          <a:xfrm>
            <a:off x="401542" y="5067565"/>
            <a:ext cx="11388902" cy="462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p:txBody>
      </p:sp>
      <p:pic>
        <p:nvPicPr>
          <p:cNvPr id="12" name="Image 11">
            <a:extLst>
              <a:ext uri="{FF2B5EF4-FFF2-40B4-BE49-F238E27FC236}">
                <a16:creationId xmlns:a16="http://schemas.microsoft.com/office/drawing/2014/main" id="{98993099-07C6-2143-9406-B832193F9F80}"/>
              </a:ext>
            </a:extLst>
          </p:cNvPr>
          <p:cNvPicPr>
            <a:picLocks noChangeAspect="1"/>
          </p:cNvPicPr>
          <p:nvPr userDrawn="1"/>
        </p:nvPicPr>
        <p:blipFill rotWithShape="1">
          <a:blip r:embed="rId5"/>
          <a:srcRect r="26603" b="28935"/>
          <a:stretch/>
        </p:blipFill>
        <p:spPr>
          <a:xfrm>
            <a:off x="8816887" y="3196666"/>
            <a:ext cx="3375113" cy="3661333"/>
          </a:xfrm>
          <a:prstGeom prst="rect">
            <a:avLst/>
          </a:prstGeom>
        </p:spPr>
      </p:pic>
      <p:pic>
        <p:nvPicPr>
          <p:cNvPr id="3" name="Image 2" descr="Une image contenant Police, Graphique, logo, graphisme&#10;&#10;Description générée automatiquement">
            <a:extLst>
              <a:ext uri="{FF2B5EF4-FFF2-40B4-BE49-F238E27FC236}">
                <a16:creationId xmlns:a16="http://schemas.microsoft.com/office/drawing/2014/main" id="{BDEE4185-C600-31E0-8F81-75D6B7B489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6694" y="2331736"/>
            <a:ext cx="2741680" cy="1393001"/>
          </a:xfrm>
          <a:prstGeom prst="rect">
            <a:avLst/>
          </a:prstGeom>
        </p:spPr>
      </p:pic>
      <p:pic>
        <p:nvPicPr>
          <p:cNvPr id="7" name="Image 6" descr="Une image contenant Police, Graphique, texte, graphisme&#10;&#10;Description générée automatiquement">
            <a:extLst>
              <a:ext uri="{FF2B5EF4-FFF2-40B4-BE49-F238E27FC236}">
                <a16:creationId xmlns:a16="http://schemas.microsoft.com/office/drawing/2014/main" id="{56044F8C-E2BD-B05A-FE22-98FFBA40538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95853" y="505884"/>
            <a:ext cx="3119898" cy="1090030"/>
          </a:xfrm>
          <a:prstGeom prst="rect">
            <a:avLst/>
          </a:prstGeom>
        </p:spPr>
      </p:pic>
    </p:spTree>
    <p:extLst>
      <p:ext uri="{BB962C8B-B14F-4D97-AF65-F5344CB8AC3E}">
        <p14:creationId xmlns:p14="http://schemas.microsoft.com/office/powerpoint/2010/main" val="313176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5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0044" y="463280"/>
            <a:ext cx="1998855" cy="2279398"/>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dirty="0"/>
              <a:t>Modifier les styles du texte du masque</a:t>
            </a:r>
          </a:p>
        </p:txBody>
      </p:sp>
      <p:pic>
        <p:nvPicPr>
          <p:cNvPr id="6" name="Image 5">
            <a:extLst>
              <a:ext uri="{FF2B5EF4-FFF2-40B4-BE49-F238E27FC236}">
                <a16:creationId xmlns:a16="http://schemas.microsoft.com/office/drawing/2014/main" id="{BFED9D9B-7A23-D14A-8D7B-FEBA22ECE5D9}"/>
              </a:ext>
            </a:extLst>
          </p:cNvPr>
          <p:cNvPicPr>
            <a:picLocks noChangeAspect="1"/>
          </p:cNvPicPr>
          <p:nvPr userDrawn="1"/>
        </p:nvPicPr>
        <p:blipFill rotWithShape="1">
          <a:blip r:embed="rId5"/>
          <a:srcRect r="26603" b="28935"/>
          <a:stretch/>
        </p:blipFill>
        <p:spPr>
          <a:xfrm>
            <a:off x="8816887" y="3196666"/>
            <a:ext cx="3375113" cy="3676389"/>
          </a:xfrm>
          <a:prstGeom prst="rect">
            <a:avLst/>
          </a:prstGeom>
        </p:spPr>
      </p:pic>
      <p:sp>
        <p:nvSpPr>
          <p:cNvPr id="7" name="Ellipse 6">
            <a:extLst>
              <a:ext uri="{FF2B5EF4-FFF2-40B4-BE49-F238E27FC236}">
                <a16:creationId xmlns:a16="http://schemas.microsoft.com/office/drawing/2014/main" id="{CCCE555B-5A08-C242-9E75-82A9BC6C39D0}"/>
              </a:ext>
            </a:extLst>
          </p:cNvPr>
          <p:cNvSpPr/>
          <p:nvPr userDrawn="1"/>
        </p:nvSpPr>
        <p:spPr>
          <a:xfrm>
            <a:off x="8593126" y="5945798"/>
            <a:ext cx="617838"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4FC6474-CB12-4041-860F-79E0B02A5D4C}"/>
              </a:ext>
            </a:extLst>
          </p:cNvPr>
          <p:cNvSpPr/>
          <p:nvPr userDrawn="1"/>
        </p:nvSpPr>
        <p:spPr>
          <a:xfrm>
            <a:off x="9536020" y="5945798"/>
            <a:ext cx="617838"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BFD2C66-20ED-004F-923E-ECD6223BB11E}"/>
              </a:ext>
            </a:extLst>
          </p:cNvPr>
          <p:cNvSpPr/>
          <p:nvPr userDrawn="1"/>
        </p:nvSpPr>
        <p:spPr>
          <a:xfrm>
            <a:off x="10478914" y="5945798"/>
            <a:ext cx="617838"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68311D46-42B9-B440-9AF7-C26937AB86AC}"/>
              </a:ext>
            </a:extLst>
          </p:cNvPr>
          <p:cNvSpPr/>
          <p:nvPr userDrawn="1"/>
        </p:nvSpPr>
        <p:spPr>
          <a:xfrm>
            <a:off x="11421808" y="5945798"/>
            <a:ext cx="617838"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CF24AD0-EFD2-E44A-B2ED-B3B9E961B304}"/>
              </a:ext>
            </a:extLst>
          </p:cNvPr>
          <p:cNvSpPr txBox="1"/>
          <p:nvPr userDrawn="1"/>
        </p:nvSpPr>
        <p:spPr>
          <a:xfrm>
            <a:off x="5238322" y="3557157"/>
            <a:ext cx="1659429" cy="553998"/>
          </a:xfrm>
          <a:prstGeom prst="rect">
            <a:avLst/>
          </a:prstGeom>
          <a:noFill/>
        </p:spPr>
        <p:txBody>
          <a:bodyPr wrap="none" rtlCol="0">
            <a:spAutoFit/>
          </a:bodyPr>
          <a:lstStyle/>
          <a:p>
            <a:r>
              <a:rPr lang="fr-FR" sz="3000" b="1" dirty="0">
                <a:solidFill>
                  <a:srgbClr val="00C496"/>
                </a:solidFill>
              </a:rPr>
              <a:t>MERCI !</a:t>
            </a:r>
          </a:p>
        </p:txBody>
      </p:sp>
      <p:pic>
        <p:nvPicPr>
          <p:cNvPr id="3" name="Image 2" descr="Une image contenant Police, Graphique, texte, graphisme&#10;&#10;Description générée automatiquement">
            <a:extLst>
              <a:ext uri="{FF2B5EF4-FFF2-40B4-BE49-F238E27FC236}">
                <a16:creationId xmlns:a16="http://schemas.microsoft.com/office/drawing/2014/main" id="{37845E11-7B59-8C14-5E68-2303B61360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8401" y="852644"/>
            <a:ext cx="4295238" cy="1500670"/>
          </a:xfrm>
          <a:prstGeom prst="rect">
            <a:avLst/>
          </a:prstGeom>
        </p:spPr>
      </p:pic>
    </p:spTree>
    <p:extLst>
      <p:ext uri="{BB962C8B-B14F-4D97-AF65-F5344CB8AC3E}">
        <p14:creationId xmlns:p14="http://schemas.microsoft.com/office/powerpoint/2010/main" val="252847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dirty="0"/>
              <a:t>Sommaire</a:t>
            </a: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Modifier les styles du texte du masque</a:t>
            </a:r>
          </a:p>
          <a:p>
            <a:pPr lvl="1"/>
            <a:r>
              <a:rPr lang="fr-FR"/>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Modifier les styles du texte du masque</a:t>
            </a:r>
          </a:p>
          <a:p>
            <a:pPr lvl="1"/>
            <a:r>
              <a:rPr lang="fr-FR"/>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Modifier les styles du texte du masque</a:t>
            </a:r>
          </a:p>
          <a:p>
            <a:pPr lvl="1"/>
            <a:r>
              <a:rPr lang="fr-FR"/>
              <a:t>Deuxième niveau</a:t>
            </a:r>
          </a:p>
        </p:txBody>
      </p:sp>
      <p:pic>
        <p:nvPicPr>
          <p:cNvPr id="3" name="Image 2" descr="Une image contenant Police, Graphique, texte, graphisme&#10;&#10;Description générée automatiquement">
            <a:extLst>
              <a:ext uri="{FF2B5EF4-FFF2-40B4-BE49-F238E27FC236}">
                <a16:creationId xmlns:a16="http://schemas.microsoft.com/office/drawing/2014/main" id="{0C50A46B-D64B-626B-DB4E-503EED02EC5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383105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11388916" cy="1325563"/>
          </a:xfrm>
        </p:spPr>
        <p:txBody>
          <a:bodyPr/>
          <a:lstStyle/>
          <a:p>
            <a:r>
              <a:rPr lang="fr-FR"/>
              <a:t>Modifiez le style du titre</a:t>
            </a: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7F1165D-0DBB-4343-96DD-6E8FA9F6076A}"/>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13">
            <a:extLst>
              <a:ext uri="{FF2B5EF4-FFF2-40B4-BE49-F238E27FC236}">
                <a16:creationId xmlns:a16="http://schemas.microsoft.com/office/drawing/2014/main" id="{B0B57733-763C-45E9-9A99-1B7E912A7B88}"/>
              </a:ext>
            </a:extLst>
          </p:cNvPr>
          <p:cNvSpPr>
            <a:spLocks noGrp="1"/>
          </p:cNvSpPr>
          <p:nvPr>
            <p:ph type="pic" sz="quarter" idx="13"/>
          </p:nvPr>
        </p:nvSpPr>
        <p:spPr>
          <a:xfrm>
            <a:off x="1" y="969963"/>
            <a:ext cx="12192000" cy="5356225"/>
          </a:xfrm>
        </p:spPr>
        <p:txBody>
          <a:bodyPr/>
          <a:lstStyle/>
          <a:p>
            <a:r>
              <a:rPr lang="fr-FR" dirty="0"/>
              <a:t>Cliquez sur l'icône pour ajouter une image</a:t>
            </a:r>
          </a:p>
        </p:txBody>
      </p:sp>
      <p:pic>
        <p:nvPicPr>
          <p:cNvPr id="3" name="Image 2" descr="Une image contenant Police, Graphique, texte, graphisme&#10;&#10;Description générée automatiquement">
            <a:extLst>
              <a:ext uri="{FF2B5EF4-FFF2-40B4-BE49-F238E27FC236}">
                <a16:creationId xmlns:a16="http://schemas.microsoft.com/office/drawing/2014/main" id="{C18A6FA1-8E9B-79AB-E98A-0947E7EFF8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268717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84606E7D-8326-442B-62CD-C79CBFAA49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110596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09EDB64C-6118-628E-AE7E-2F958B56BF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
        <p:nvSpPr>
          <p:cNvPr id="8" name="Espace réservé de la date 3">
            <a:extLst>
              <a:ext uri="{FF2B5EF4-FFF2-40B4-BE49-F238E27FC236}">
                <a16:creationId xmlns:a16="http://schemas.microsoft.com/office/drawing/2014/main" id="{5D068ECF-0BAD-45B9-7846-9EFFDACC0D73}"/>
              </a:ext>
            </a:extLst>
          </p:cNvPr>
          <p:cNvSpPr>
            <a:spLocks noGrp="1"/>
          </p:cNvSpPr>
          <p:nvPr>
            <p:ph type="dt" sz="half" idx="10"/>
          </p:nvPr>
        </p:nvSpPr>
        <p:spPr>
          <a:xfrm>
            <a:off x="10265228" y="6370462"/>
            <a:ext cx="1525230" cy="365125"/>
          </a:xfrm>
          <a:prstGeom prst="rect">
            <a:avLst/>
          </a:prstGeom>
        </p:spPr>
        <p:txBody>
          <a:bodyPr/>
          <a:lstStyle>
            <a:lvl1pPr>
              <a:defRPr/>
            </a:lvl1pPr>
          </a:lstStyle>
          <a:p>
            <a:r>
              <a:rPr lang="fr-FR" dirty="0"/>
              <a:t>20 &amp; 21 nov. 202</a:t>
            </a:r>
          </a:p>
        </p:txBody>
      </p:sp>
    </p:spTree>
    <p:extLst>
      <p:ext uri="{BB962C8B-B14F-4D97-AF65-F5344CB8AC3E}">
        <p14:creationId xmlns:p14="http://schemas.microsoft.com/office/powerpoint/2010/main" val="356025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F81642AF-7A83-A3E8-D68F-FA650E90EE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33233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s 1 colonne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8515B943-EFB9-115D-7781-8FE737E666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112845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s 2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3" name="Image 2" descr="Une image contenant Police, Graphique, texte, graphisme&#10;&#10;Description générée automatiquement">
            <a:extLst>
              <a:ext uri="{FF2B5EF4-FFF2-40B4-BE49-F238E27FC236}">
                <a16:creationId xmlns:a16="http://schemas.microsoft.com/office/drawing/2014/main" id="{054DCA6B-4D8E-9E02-ECB7-197203417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65228" y="254656"/>
            <a:ext cx="1486413" cy="519323"/>
          </a:xfrm>
          <a:prstGeom prst="rect">
            <a:avLst/>
          </a:prstGeom>
        </p:spPr>
      </p:pic>
    </p:spTree>
    <p:extLst>
      <p:ext uri="{BB962C8B-B14F-4D97-AF65-F5344CB8AC3E}">
        <p14:creationId xmlns:p14="http://schemas.microsoft.com/office/powerpoint/2010/main" val="296245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s 3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Modifier les styles du texte du masque</a:t>
            </a:r>
          </a:p>
        </p:txBody>
      </p:sp>
      <p:pic>
        <p:nvPicPr>
          <p:cNvPr id="4" name="Image 3" descr="Une image contenant Police, Graphique, texte, graphisme&#10;&#10;Description générée automatiquement">
            <a:extLst>
              <a:ext uri="{FF2B5EF4-FFF2-40B4-BE49-F238E27FC236}">
                <a16:creationId xmlns:a16="http://schemas.microsoft.com/office/drawing/2014/main" id="{74A74A79-545C-4BEF-D0C6-F4B907DC3EA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06261" y="241120"/>
            <a:ext cx="1486413" cy="519323"/>
          </a:xfrm>
          <a:prstGeom prst="rect">
            <a:avLst/>
          </a:prstGeom>
        </p:spPr>
      </p:pic>
    </p:spTree>
    <p:extLst>
      <p:ext uri="{BB962C8B-B14F-4D97-AF65-F5344CB8AC3E}">
        <p14:creationId xmlns:p14="http://schemas.microsoft.com/office/powerpoint/2010/main" val="360994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
        <p:nvSpPr>
          <p:cNvPr id="7" name="Espace réservé de la date 2">
            <a:extLst>
              <a:ext uri="{FF2B5EF4-FFF2-40B4-BE49-F238E27FC236}">
                <a16:creationId xmlns:a16="http://schemas.microsoft.com/office/drawing/2014/main" id="{2B370626-9035-32A1-73A3-A6C7DB3918D8}"/>
              </a:ext>
            </a:extLst>
          </p:cNvPr>
          <p:cNvSpPr txBox="1">
            <a:spLocks/>
          </p:cNvSpPr>
          <p:nvPr userDrawn="1"/>
        </p:nvSpPr>
        <p:spPr>
          <a:xfrm>
            <a:off x="401542" y="6310312"/>
            <a:ext cx="3420447" cy="365125"/>
          </a:xfrm>
          <a:prstGeom prst="rect">
            <a:avLst/>
          </a:prstGeom>
        </p:spPr>
        <p:txBody>
          <a:bodyPr vert="horz" lIns="91440" tIns="45720" rIns="91440" bIns="45720" rtlCol="0" anchor="ctr"/>
          <a:lstStyle>
            <a:defPPr>
              <a:defRPr lang="fr-FR"/>
            </a:defPPr>
            <a:lvl1pPr marL="0" algn="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t>Les journées ZFE-m 20 &amp; 21 novembre 2023</a:t>
            </a:r>
          </a:p>
        </p:txBody>
      </p:sp>
    </p:spTree>
    <p:extLst>
      <p:ext uri="{BB962C8B-B14F-4D97-AF65-F5344CB8AC3E}">
        <p14:creationId xmlns:p14="http://schemas.microsoft.com/office/powerpoint/2010/main" val="4497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2" r:id="rId6"/>
    <p:sldLayoutId id="2147483663" r:id="rId7"/>
    <p:sldLayoutId id="2147483664" r:id="rId8"/>
    <p:sldLayoutId id="2147483665" r:id="rId9"/>
    <p:sldLayoutId id="2147483655" r:id="rId10"/>
    <p:sldLayoutId id="2147483651" r:id="rId11"/>
  </p:sldLayoutIdLst>
  <p:hf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rairie.ademe.fr/air-et-bruit/5786-guide-d-aide-a-l-elaboration-et-la-mise-en-oeuvre-des-zfe-m.html" TargetMode="External"/><Relationship Id="rId2" Type="http://schemas.openxmlformats.org/officeDocument/2006/relationships/hyperlink" Target="https://librairie.ademe.fr/mobilite-et-transport/6006-comment-reussir-le-deploiement-d-une-zone-a-faibles-emissions-mobilite-zfe-m-.html" TargetMode="External"/><Relationship Id="rId1" Type="http://schemas.openxmlformats.org/officeDocument/2006/relationships/slideLayout" Target="../slideLayouts/slideLayout5.xml"/><Relationship Id="rId4" Type="http://schemas.openxmlformats.org/officeDocument/2006/relationships/hyperlink" Target="https://www.ecologie.gouv.fr/sites/default/files/20230707_Vademecum_reglementaire_ZF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librairie.ademe.fr/mobilite-et-transport/5877-avis-de-l-ademe-voitures-electriques-et-bornes-de-recharges.html" TargetMode="Externa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hyperlink" Target="https://librairie.ademe.fr/mobilite-et-transport/6457-2-roues-motorises-mise-a-jour-des-connaissances-sur-leurs-consommations-et-emissions-a-l-echappement.html" TargetMode="External"/><Relationship Id="rId5" Type="http://schemas.openxmlformats.org/officeDocument/2006/relationships/image" Target="../media/image31.png"/><Relationship Id="rId4" Type="http://schemas.openxmlformats.org/officeDocument/2006/relationships/hyperlink" Target="https://librairie.ademe.fr/mobilite-et-transport/6499-panorama-de-la-cyclologistique-en-france.html" TargetMode="External"/><Relationship Id="rId9" Type="http://schemas.openxmlformats.org/officeDocument/2006/relationships/hyperlink" Target="https://adm-avelo2.ademe.f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40FB52E-9197-4F2E-B2FF-74FA20ED8688}"/>
              </a:ext>
            </a:extLst>
          </p:cNvPr>
          <p:cNvSpPr>
            <a:spLocks noGrp="1"/>
          </p:cNvSpPr>
          <p:nvPr>
            <p:ph type="ctrTitle"/>
          </p:nvPr>
        </p:nvSpPr>
        <p:spPr>
          <a:xfrm>
            <a:off x="401541" y="4238625"/>
            <a:ext cx="11388902" cy="892330"/>
          </a:xfrm>
        </p:spPr>
        <p:txBody>
          <a:bodyPr/>
          <a:lstStyle/>
          <a:p>
            <a:r>
              <a:rPr lang="fr-FR" dirty="0">
                <a:solidFill>
                  <a:srgbClr val="00C496"/>
                </a:solidFill>
              </a:rPr>
              <a:t>Les journées ZFE-m</a:t>
            </a:r>
          </a:p>
        </p:txBody>
      </p:sp>
      <p:sp>
        <p:nvSpPr>
          <p:cNvPr id="3" name="Rectangle 2">
            <a:extLst>
              <a:ext uri="{FF2B5EF4-FFF2-40B4-BE49-F238E27FC236}">
                <a16:creationId xmlns:a16="http://schemas.microsoft.com/office/drawing/2014/main" id="{767A87EA-76EE-B640-9922-A369502B5171}"/>
              </a:ext>
            </a:extLst>
          </p:cNvPr>
          <p:cNvSpPr/>
          <p:nvPr/>
        </p:nvSpPr>
        <p:spPr>
          <a:xfrm>
            <a:off x="401541" y="5130955"/>
            <a:ext cx="2557110" cy="553998"/>
          </a:xfrm>
          <a:prstGeom prst="rect">
            <a:avLst/>
          </a:prstGeom>
        </p:spPr>
        <p:txBody>
          <a:bodyPr wrap="none">
            <a:spAutoFit/>
          </a:bodyPr>
          <a:lstStyle/>
          <a:p>
            <a:r>
              <a:rPr lang="fr-FR" sz="3000" dirty="0"/>
              <a:t>ACTUALIT</a:t>
            </a:r>
            <a:r>
              <a:rPr lang="fr-FR" sz="3000" dirty="0">
                <a:latin typeface="Arial" panose="020B0604020202020204" pitchFamily="34" charset="0"/>
                <a:cs typeface="Arial" panose="020B0604020202020204" pitchFamily="34" charset="0"/>
              </a:rPr>
              <a:t>ÉS</a:t>
            </a:r>
            <a:endParaRPr lang="fr-FR" sz="3000" dirty="0"/>
          </a:p>
        </p:txBody>
      </p:sp>
    </p:spTree>
    <p:extLst>
      <p:ext uri="{BB962C8B-B14F-4D97-AF65-F5344CB8AC3E}">
        <p14:creationId xmlns:p14="http://schemas.microsoft.com/office/powerpoint/2010/main" val="4528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10</a:t>
            </a:fld>
            <a:endParaRPr lang="fr-FR"/>
          </a:p>
        </p:txBody>
      </p:sp>
      <p:sp>
        <p:nvSpPr>
          <p:cNvPr id="3" name="Titre 1"/>
          <p:cNvSpPr>
            <a:spLocks noGrp="1"/>
          </p:cNvSpPr>
          <p:nvPr>
            <p:ph type="title"/>
          </p:nvPr>
        </p:nvSpPr>
        <p:spPr>
          <a:xfrm>
            <a:off x="602672" y="212726"/>
            <a:ext cx="10515600" cy="770948"/>
          </a:xfrm>
        </p:spPr>
        <p:txBody>
          <a:bodyPr>
            <a:normAutofit/>
          </a:bodyPr>
          <a:lstStyle/>
          <a:p>
            <a:pPr algn="ctr"/>
            <a:r>
              <a:rPr lang="fr-FR" sz="3600" dirty="0">
                <a:solidFill>
                  <a:schemeClr val="accent1"/>
                </a:solidFill>
                <a:latin typeface="Arial" panose="020B0604020202020204" pitchFamily="34" charset="0"/>
                <a:cs typeface="Arial" panose="020B0604020202020204" pitchFamily="34" charset="0"/>
              </a:rPr>
              <a:t>Outils d’accompagnement</a:t>
            </a:r>
          </a:p>
        </p:txBody>
      </p:sp>
      <p:sp>
        <p:nvSpPr>
          <p:cNvPr id="4" name="Espace réservé du contenu 2"/>
          <p:cNvSpPr>
            <a:spLocks noGrp="1"/>
          </p:cNvSpPr>
          <p:nvPr>
            <p:ph idx="4294967295"/>
          </p:nvPr>
        </p:nvSpPr>
        <p:spPr>
          <a:xfrm>
            <a:off x="771756" y="1227065"/>
            <a:ext cx="10515600" cy="4351338"/>
          </a:xfrm>
          <a:prstGeom prst="rect">
            <a:avLst/>
          </a:prstGeom>
        </p:spPr>
        <p:txBody>
          <a:bodyPr>
            <a:noAutofit/>
          </a:bodyPr>
          <a:lstStyle/>
          <a:p>
            <a:pPr algn="just"/>
            <a:r>
              <a:rPr lang="fr-FR" sz="2000" dirty="0">
                <a:latin typeface="Arial" panose="020B0604020202020204" pitchFamily="34" charset="0"/>
                <a:cs typeface="Arial" panose="020B0604020202020204" pitchFamily="34" charset="0"/>
              </a:rPr>
              <a:t>Campagne de communication 2023</a:t>
            </a:r>
          </a:p>
          <a:p>
            <a:pPr algn="just"/>
            <a:r>
              <a:rPr lang="fr-FR" sz="2000" dirty="0">
                <a:latin typeface="Arial" panose="020B0604020202020204" pitchFamily="34" charset="0"/>
                <a:cs typeface="Arial" panose="020B0604020202020204" pitchFamily="34" charset="0"/>
              </a:rPr>
              <a:t>Portail national métier ouvert 14 </a:t>
            </a:r>
            <a:r>
              <a:rPr lang="fr-FR" sz="2000" dirty="0" err="1">
                <a:latin typeface="Arial" panose="020B0604020202020204" pitchFamily="34" charset="0"/>
                <a:cs typeface="Arial" panose="020B0604020202020204" pitchFamily="34" charset="0"/>
              </a:rPr>
              <a:t>oct</a:t>
            </a:r>
            <a:r>
              <a:rPr lang="fr-FR" sz="2000" dirty="0">
                <a:latin typeface="Arial" panose="020B0604020202020204" pitchFamily="34" charset="0"/>
                <a:cs typeface="Arial" panose="020B0604020202020204" pitchFamily="34" charset="0"/>
              </a:rPr>
              <a:t> 2023 : mieuxrespirerenville.gouv.fr, </a:t>
            </a:r>
          </a:p>
          <a:p>
            <a:pPr algn="just"/>
            <a:r>
              <a:rPr lang="fr-FR" sz="2000" dirty="0">
                <a:latin typeface="Arial" panose="020B0604020202020204" pitchFamily="34" charset="0"/>
                <a:cs typeface="Arial" panose="020B0604020202020204" pitchFamily="34" charset="0"/>
              </a:rPr>
              <a:t>Feuillets de pratiques </a:t>
            </a:r>
            <a:r>
              <a:rPr lang="fr-FR" sz="2000" i="1" dirty="0">
                <a:latin typeface="Arial" panose="020B0604020202020204" pitchFamily="34" charset="0"/>
                <a:cs typeface="Arial" panose="020B0604020202020204" pitchFamily="34" charset="0"/>
              </a:rPr>
              <a:t>à venir</a:t>
            </a:r>
          </a:p>
          <a:p>
            <a:pPr lvl="1" algn="just"/>
            <a:r>
              <a:rPr lang="fr-FR" sz="2000" dirty="0">
                <a:latin typeface="Arial" panose="020B0604020202020204" pitchFamily="34" charset="0"/>
                <a:cs typeface="Arial" panose="020B0604020202020204" pitchFamily="34" charset="0"/>
              </a:rPr>
              <a:t>Pour la création des ZFE</a:t>
            </a:r>
          </a:p>
          <a:p>
            <a:pPr lvl="1" algn="just"/>
            <a:r>
              <a:rPr lang="fr-FR" sz="2000" dirty="0">
                <a:latin typeface="Arial" panose="020B0604020202020204" pitchFamily="34" charset="0"/>
                <a:cs typeface="Arial" panose="020B0604020202020204" pitchFamily="34" charset="0"/>
              </a:rPr>
              <a:t>Pour impliquer les acteurs privés dans le processus de définition de la ZFE</a:t>
            </a:r>
          </a:p>
          <a:p>
            <a:pPr algn="just"/>
            <a:r>
              <a:rPr lang="fr-FR" sz="2000" dirty="0">
                <a:latin typeface="Arial" panose="020B0604020202020204" pitchFamily="34" charset="0"/>
                <a:cs typeface="Arial" panose="020B0604020202020204" pitchFamily="34" charset="0"/>
              </a:rPr>
              <a:t>Rappel, guides méthodologiques disponibles </a:t>
            </a:r>
          </a:p>
          <a:p>
            <a:pPr lvl="1" algn="just"/>
            <a:r>
              <a:rPr lang="fr-FR" sz="2000" dirty="0">
                <a:latin typeface="Arial" panose="020B0604020202020204" pitchFamily="34" charset="0"/>
                <a:cs typeface="Arial" panose="020B0604020202020204" pitchFamily="34" charset="0"/>
                <a:hlinkClick r:id="rId2"/>
              </a:rPr>
              <a:t>https://librairie.ademe.fr/mobilite-et-transport/6006-comment-reussir-le-deploiement-d-une-zone-a-faibles-emissions-mobilite-zfe-m-.html</a:t>
            </a:r>
            <a:endParaRPr lang="fr-FR" sz="2000" dirty="0">
              <a:latin typeface="Arial" panose="020B0604020202020204" pitchFamily="34" charset="0"/>
              <a:cs typeface="Arial" panose="020B0604020202020204" pitchFamily="34" charset="0"/>
            </a:endParaRPr>
          </a:p>
          <a:p>
            <a:pPr lvl="1" algn="just"/>
            <a:r>
              <a:rPr lang="fr-FR" sz="2000" dirty="0">
                <a:latin typeface="Arial" panose="020B0604020202020204" pitchFamily="34" charset="0"/>
                <a:cs typeface="Arial" panose="020B0604020202020204" pitchFamily="34" charset="0"/>
                <a:hlinkClick r:id="rId3"/>
              </a:rPr>
              <a:t>https://librairie.ademe.fr/air-et-bruit/5786-guide-d-aide-a-l-elaboration-et-la-mise-en-oeuvre-des-zfe-m.html</a:t>
            </a:r>
            <a:endParaRPr lang="fr-FR" sz="2000" dirty="0">
              <a:latin typeface="Arial" panose="020B0604020202020204" pitchFamily="34" charset="0"/>
              <a:cs typeface="Arial" panose="020B0604020202020204" pitchFamily="34" charset="0"/>
            </a:endParaRPr>
          </a:p>
          <a:p>
            <a:pPr lvl="1" algn="just"/>
            <a:r>
              <a:rPr lang="fr-FR" sz="2000" dirty="0">
                <a:latin typeface="Arial" panose="020B0604020202020204" pitchFamily="34" charset="0"/>
                <a:cs typeface="Arial" panose="020B0604020202020204" pitchFamily="34" charset="0"/>
                <a:hlinkClick r:id="rId4"/>
              </a:rPr>
              <a:t>https://www.ecologie.gouv.fr/sites/default/files/20230707_Vademecum_reglementaire_ZFE.pdf</a:t>
            </a:r>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Dispositifs d’aides : fonds vert, CEE, aides à l’acquisition ou à la location de véhicules peu polluants, soutien au développement des mobilités actives et partagées,…</a:t>
            </a:r>
            <a:r>
              <a:rPr lang="fr-FR" sz="2000" dirty="0">
                <a:solidFill>
                  <a:srgbClr val="92D050"/>
                </a:solidFill>
                <a:latin typeface="Arial" panose="020B0604020202020204" pitchFamily="34" charset="0"/>
                <a:cs typeface="Arial" panose="020B0604020202020204" pitchFamily="34" charset="0"/>
                <a:sym typeface="Wingdings" panose="05000000000000000000" pitchFamily="2" charset="2"/>
              </a:rPr>
              <a:t> atelier</a:t>
            </a:r>
            <a:endParaRPr lang="fr-FR" sz="20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70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11</a:t>
            </a:fld>
            <a:endParaRPr lang="fr-FR"/>
          </a:p>
        </p:txBody>
      </p:sp>
      <p:sp>
        <p:nvSpPr>
          <p:cNvPr id="3" name="Titre 1"/>
          <p:cNvSpPr>
            <a:spLocks noGrp="1"/>
          </p:cNvSpPr>
          <p:nvPr>
            <p:ph type="title"/>
          </p:nvPr>
        </p:nvSpPr>
        <p:spPr>
          <a:xfrm>
            <a:off x="602672" y="212726"/>
            <a:ext cx="10515600" cy="770948"/>
          </a:xfrm>
        </p:spPr>
        <p:txBody>
          <a:bodyPr>
            <a:normAutofit/>
          </a:bodyPr>
          <a:lstStyle/>
          <a:p>
            <a:pPr algn="ctr"/>
            <a:r>
              <a:rPr lang="fr-FR" sz="3600" dirty="0">
                <a:solidFill>
                  <a:schemeClr val="accent1"/>
                </a:solidFill>
                <a:latin typeface="Arial" panose="020B0604020202020204" pitchFamily="34" charset="0"/>
                <a:cs typeface="Arial" panose="020B0604020202020204" pitchFamily="34" charset="0"/>
              </a:rPr>
              <a:t>Portail métier</a:t>
            </a:r>
          </a:p>
        </p:txBody>
      </p:sp>
      <p:sp>
        <p:nvSpPr>
          <p:cNvPr id="4" name="Espace réservé du contenu 2"/>
          <p:cNvSpPr>
            <a:spLocks noGrp="1"/>
          </p:cNvSpPr>
          <p:nvPr>
            <p:ph idx="4294967295"/>
          </p:nvPr>
        </p:nvSpPr>
        <p:spPr>
          <a:xfrm>
            <a:off x="838199" y="1068665"/>
            <a:ext cx="10515600" cy="4351338"/>
          </a:xfrm>
          <a:prstGeom prst="rect">
            <a:avLst/>
          </a:prstGeom>
        </p:spPr>
        <p:txBody>
          <a:bodyPr>
            <a:noAutofit/>
          </a:bodyPr>
          <a:lstStyle/>
          <a:p>
            <a:pPr algn="just">
              <a:lnSpc>
                <a:spcPct val="100000"/>
              </a:lnSpc>
              <a:spcBef>
                <a:spcPts val="600"/>
              </a:spcBef>
            </a:pPr>
            <a:r>
              <a:rPr lang="fr-FR" sz="2000" dirty="0"/>
              <a:t>Le portail national ZFE est un portail métier </a:t>
            </a:r>
            <a:r>
              <a:rPr lang="fr-FR" sz="2000" dirty="0" err="1"/>
              <a:t>serviciel</a:t>
            </a:r>
            <a:r>
              <a:rPr lang="fr-FR" sz="2000" dirty="0"/>
              <a:t> qui : </a:t>
            </a:r>
          </a:p>
          <a:p>
            <a:pPr marL="714375" indent="-342900" algn="just">
              <a:lnSpc>
                <a:spcPct val="100000"/>
              </a:lnSpc>
              <a:spcBef>
                <a:spcPts val="600"/>
              </a:spcBef>
            </a:pPr>
            <a:r>
              <a:rPr lang="fr-FR" sz="2000" dirty="0"/>
              <a:t>Regroupe en un seul endroit toutes les informations, actualités, ressources et services relatifs aux ZFE</a:t>
            </a:r>
          </a:p>
          <a:p>
            <a:pPr marL="714375" indent="-342900" algn="just">
              <a:lnSpc>
                <a:spcPct val="100000"/>
              </a:lnSpc>
              <a:spcBef>
                <a:spcPts val="600"/>
              </a:spcBef>
            </a:pPr>
            <a:r>
              <a:rPr lang="fr-FR" sz="2000" dirty="0"/>
              <a:t>Cible tous ceux qui sont concernés par la thématique : particuliers résidant en France, étrangers venant ponctuellement ou régulièrement en France, tout type d’entreprises, collectivités locales, partenaires des collectivités et acteurs privés et publics des mobilités</a:t>
            </a:r>
          </a:p>
          <a:p>
            <a:pPr marL="714375" indent="-342900" algn="just">
              <a:lnSpc>
                <a:spcPct val="100000"/>
              </a:lnSpc>
              <a:spcBef>
                <a:spcPts val="600"/>
              </a:spcBef>
            </a:pPr>
            <a:r>
              <a:rPr lang="fr-FR" sz="2000" dirty="0"/>
              <a:t>Apporte des services : informations personnalisées / </a:t>
            </a:r>
            <a:r>
              <a:rPr lang="fr-FR" sz="2000" dirty="0" err="1"/>
              <a:t>géolocalisées</a:t>
            </a:r>
            <a:r>
              <a:rPr lang="fr-FR" sz="2000" dirty="0"/>
              <a:t> et notifications selon son profil / préférences, simulateur de trajets, accès à des bases, demande de dérogations </a:t>
            </a:r>
            <a:r>
              <a:rPr lang="fr-FR" sz="2000" dirty="0" err="1"/>
              <a:t>etc</a:t>
            </a:r>
            <a:r>
              <a:rPr lang="fr-FR" sz="2000" dirty="0"/>
              <a:t> …</a:t>
            </a:r>
          </a:p>
          <a:p>
            <a:pPr marL="371475" algn="just">
              <a:lnSpc>
                <a:spcPct val="100000"/>
              </a:lnSpc>
              <a:spcBef>
                <a:spcPts val="600"/>
              </a:spcBef>
            </a:pPr>
            <a:endParaRPr lang="fr-FR" sz="2000" dirty="0"/>
          </a:p>
          <a:p>
            <a:pPr marL="142875" indent="0" algn="just">
              <a:lnSpc>
                <a:spcPct val="100000"/>
              </a:lnSpc>
              <a:spcBef>
                <a:spcPts val="600"/>
              </a:spcBef>
              <a:buNone/>
            </a:pPr>
            <a:r>
              <a:rPr lang="fr-FR" sz="2000" dirty="0"/>
              <a:t>-&gt; Développement en plusieurs phases 2023/2024</a:t>
            </a:r>
          </a:p>
          <a:p>
            <a:pPr marL="142875" indent="0" algn="just">
              <a:lnSpc>
                <a:spcPct val="100000"/>
              </a:lnSpc>
              <a:spcBef>
                <a:spcPts val="600"/>
              </a:spcBef>
              <a:buNone/>
            </a:pPr>
            <a:r>
              <a:rPr lang="fr-FR" sz="2000" dirty="0"/>
              <a:t>-&gt; Consultation en cours des parties prenantes pour recueillir le retour d’expérience, identifier les besoins, et préparer les phases suivantes de développement de l’outil</a:t>
            </a:r>
          </a:p>
          <a:p>
            <a:pPr marL="142875" indent="0" algn="ctr">
              <a:lnSpc>
                <a:spcPct val="100000"/>
              </a:lnSpc>
              <a:spcBef>
                <a:spcPts val="600"/>
              </a:spcBef>
              <a:buNone/>
            </a:pPr>
            <a:r>
              <a:rPr lang="fr-FR" sz="2000" b="1" dirty="0"/>
              <a:t>mieuxrespirerenville.gouv.fr</a:t>
            </a:r>
          </a:p>
          <a:p>
            <a:pPr marL="142875" indent="0" algn="just">
              <a:lnSpc>
                <a:spcPct val="100000"/>
              </a:lnSpc>
              <a:spcBef>
                <a:spcPts val="600"/>
              </a:spcBef>
              <a:buNone/>
            </a:pPr>
            <a:endParaRPr lang="fr-FR" sz="2000" dirty="0"/>
          </a:p>
        </p:txBody>
      </p:sp>
    </p:spTree>
    <p:extLst>
      <p:ext uri="{BB962C8B-B14F-4D97-AF65-F5344CB8AC3E}">
        <p14:creationId xmlns:p14="http://schemas.microsoft.com/office/powerpoint/2010/main" val="160710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12</a:t>
            </a:fld>
            <a:endParaRPr lang="fr-FR"/>
          </a:p>
        </p:txBody>
      </p:sp>
      <p:pic>
        <p:nvPicPr>
          <p:cNvPr id="3" name="Image 2"/>
          <p:cNvPicPr>
            <a:picLocks noChangeAspect="1"/>
          </p:cNvPicPr>
          <p:nvPr/>
        </p:nvPicPr>
        <p:blipFill>
          <a:blip r:embed="rId2"/>
          <a:stretch>
            <a:fillRect/>
          </a:stretch>
        </p:blipFill>
        <p:spPr>
          <a:xfrm>
            <a:off x="754479" y="896864"/>
            <a:ext cx="10213715" cy="5473598"/>
          </a:xfrm>
          <a:prstGeom prst="rect">
            <a:avLst/>
          </a:prstGeom>
        </p:spPr>
      </p:pic>
    </p:spTree>
    <p:extLst>
      <p:ext uri="{BB962C8B-B14F-4D97-AF65-F5344CB8AC3E}">
        <p14:creationId xmlns:p14="http://schemas.microsoft.com/office/powerpoint/2010/main" val="391683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13</a:t>
            </a:fld>
            <a:endParaRPr lang="fr-FR"/>
          </a:p>
        </p:txBody>
      </p:sp>
      <p:pic>
        <p:nvPicPr>
          <p:cNvPr id="3" name="Espace réservé du contenu 4"/>
          <p:cNvPicPr>
            <a:picLocks noGrp="1" noChangeAspect="1"/>
          </p:cNvPicPr>
          <p:nvPr>
            <p:ph idx="4294967295"/>
          </p:nvPr>
        </p:nvPicPr>
        <p:blipFill>
          <a:blip r:embed="rId2"/>
          <a:stretch>
            <a:fillRect/>
          </a:stretch>
        </p:blipFill>
        <p:spPr>
          <a:xfrm>
            <a:off x="1419497" y="853530"/>
            <a:ext cx="9776876" cy="5516932"/>
          </a:xfrm>
          <a:prstGeom prst="rect">
            <a:avLst/>
          </a:prstGeom>
        </p:spPr>
      </p:pic>
    </p:spTree>
    <p:extLst>
      <p:ext uri="{BB962C8B-B14F-4D97-AF65-F5344CB8AC3E}">
        <p14:creationId xmlns:p14="http://schemas.microsoft.com/office/powerpoint/2010/main" val="279666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14</a:t>
            </a:fld>
            <a:endParaRPr lang="fr-FR"/>
          </a:p>
        </p:txBody>
      </p:sp>
      <p:pic>
        <p:nvPicPr>
          <p:cNvPr id="3" name="Espace réservé du contenu 4"/>
          <p:cNvPicPr>
            <a:picLocks noGrp="1" noChangeAspect="1"/>
          </p:cNvPicPr>
          <p:nvPr>
            <p:ph idx="4294967295"/>
          </p:nvPr>
        </p:nvPicPr>
        <p:blipFill>
          <a:blip r:embed="rId2"/>
          <a:stretch>
            <a:fillRect/>
          </a:stretch>
        </p:blipFill>
        <p:spPr>
          <a:xfrm>
            <a:off x="855290" y="869936"/>
            <a:ext cx="10171147" cy="5500526"/>
          </a:xfrm>
          <a:prstGeom prst="rect">
            <a:avLst/>
          </a:prstGeom>
        </p:spPr>
      </p:pic>
    </p:spTree>
    <p:extLst>
      <p:ext uri="{BB962C8B-B14F-4D97-AF65-F5344CB8AC3E}">
        <p14:creationId xmlns:p14="http://schemas.microsoft.com/office/powerpoint/2010/main" val="337403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15</a:t>
            </a:fld>
            <a:endParaRPr lang="fr-FR"/>
          </a:p>
        </p:txBody>
      </p:sp>
      <p:pic>
        <p:nvPicPr>
          <p:cNvPr id="3" name="Image 2"/>
          <p:cNvPicPr>
            <a:picLocks noChangeAspect="1"/>
          </p:cNvPicPr>
          <p:nvPr/>
        </p:nvPicPr>
        <p:blipFill>
          <a:blip r:embed="rId2"/>
          <a:stretch>
            <a:fillRect/>
          </a:stretch>
        </p:blipFill>
        <p:spPr>
          <a:xfrm>
            <a:off x="1044222" y="817322"/>
            <a:ext cx="10668000" cy="5429250"/>
          </a:xfrm>
          <a:prstGeom prst="rect">
            <a:avLst/>
          </a:prstGeom>
        </p:spPr>
      </p:pic>
      <p:sp>
        <p:nvSpPr>
          <p:cNvPr id="2" name="ZoneTexte 1"/>
          <p:cNvSpPr txBox="1"/>
          <p:nvPr/>
        </p:nvSpPr>
        <p:spPr>
          <a:xfrm>
            <a:off x="7534141" y="693432"/>
            <a:ext cx="2253803" cy="369332"/>
          </a:xfrm>
          <a:prstGeom prst="rect">
            <a:avLst/>
          </a:prstGeom>
          <a:noFill/>
        </p:spPr>
        <p:txBody>
          <a:bodyPr wrap="square" rtlCol="0">
            <a:spAutoFit/>
          </a:bodyPr>
          <a:lstStyle/>
          <a:p>
            <a:r>
              <a:rPr lang="fr-FR" dirty="0">
                <a:solidFill>
                  <a:srgbClr val="92D050"/>
                </a:solidFill>
                <a:sym typeface="Wingdings" panose="05000000000000000000" pitchFamily="2" charset="2"/>
              </a:rPr>
              <a:t> atelier</a:t>
            </a:r>
            <a:endParaRPr lang="fr-FR" dirty="0">
              <a:solidFill>
                <a:srgbClr val="92D050"/>
              </a:solidFill>
            </a:endParaRPr>
          </a:p>
        </p:txBody>
      </p:sp>
    </p:spTree>
    <p:extLst>
      <p:ext uri="{BB962C8B-B14F-4D97-AF65-F5344CB8AC3E}">
        <p14:creationId xmlns:p14="http://schemas.microsoft.com/office/powerpoint/2010/main" val="1991198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16</a:t>
            </a:fld>
            <a:endParaRPr lang="fr-FR"/>
          </a:p>
        </p:txBody>
      </p:sp>
      <p:sp>
        <p:nvSpPr>
          <p:cNvPr id="3" name="Titre 11"/>
          <p:cNvSpPr>
            <a:spLocks noGrp="1"/>
          </p:cNvSpPr>
          <p:nvPr>
            <p:ph type="title"/>
          </p:nvPr>
        </p:nvSpPr>
        <p:spPr>
          <a:xfrm>
            <a:off x="762221" y="10957"/>
            <a:ext cx="11232000" cy="640207"/>
          </a:xfrm>
        </p:spPr>
        <p:txBody>
          <a:bodyPr>
            <a:normAutofit/>
          </a:bodyPr>
          <a:lstStyle/>
          <a:p>
            <a:pPr algn="ctr"/>
            <a:r>
              <a:rPr lang="fr-FR" sz="2800" dirty="0">
                <a:solidFill>
                  <a:schemeClr val="accent1"/>
                </a:solidFill>
                <a:latin typeface="Arial" panose="020B0604020202020204" pitchFamily="34" charset="0"/>
                <a:cs typeface="Arial" panose="020B0604020202020204" pitchFamily="34" charset="0"/>
              </a:rPr>
              <a:t>ZFE Green</a:t>
            </a:r>
          </a:p>
        </p:txBody>
      </p:sp>
      <p:pic>
        <p:nvPicPr>
          <p:cNvPr id="4" name="Espace réservé du contenu 1"/>
          <p:cNvPicPr>
            <a:picLocks noGrp="1" noChangeAspect="1"/>
          </p:cNvPicPr>
          <p:nvPr>
            <p:ph idx="4294967295"/>
          </p:nvPr>
        </p:nvPicPr>
        <p:blipFill>
          <a:blip r:embed="rId2"/>
          <a:stretch>
            <a:fillRect/>
          </a:stretch>
        </p:blipFill>
        <p:spPr>
          <a:xfrm>
            <a:off x="2008977" y="732696"/>
            <a:ext cx="8256251" cy="4617031"/>
          </a:xfrm>
          <a:prstGeom prst="rect">
            <a:avLst/>
          </a:prstGeom>
        </p:spPr>
      </p:pic>
      <p:sp>
        <p:nvSpPr>
          <p:cNvPr id="6" name="ZoneTexte 5"/>
          <p:cNvSpPr txBox="1"/>
          <p:nvPr/>
        </p:nvSpPr>
        <p:spPr>
          <a:xfrm>
            <a:off x="417082" y="5398429"/>
            <a:ext cx="11440040" cy="923330"/>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Le portail ZFE green propose de calculer des itinéraires en tenant compte de la vignette Crit’Air du véhicule, des différentes ZFE sur son trajet, lui suggérant éventuellement un itinéraire bis. Il est accessible depuis le portail mieuxrespirerenville.gouv.fr</a:t>
            </a:r>
          </a:p>
        </p:txBody>
      </p:sp>
    </p:spTree>
    <p:extLst>
      <p:ext uri="{BB962C8B-B14F-4D97-AF65-F5344CB8AC3E}">
        <p14:creationId xmlns:p14="http://schemas.microsoft.com/office/powerpoint/2010/main" val="11942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89BFA-F422-45E8-8396-325A4D28EC7F}"/>
              </a:ext>
            </a:extLst>
          </p:cNvPr>
          <p:cNvSpPr>
            <a:spLocks noGrp="1"/>
          </p:cNvSpPr>
          <p:nvPr>
            <p:ph type="title"/>
          </p:nvPr>
        </p:nvSpPr>
        <p:spPr/>
        <p:txBody>
          <a:bodyPr/>
          <a:lstStyle/>
          <a:p>
            <a:r>
              <a:rPr lang="fr-FR" dirty="0"/>
              <a:t>Campagne de communication</a:t>
            </a:r>
          </a:p>
        </p:txBody>
      </p:sp>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17</a:t>
            </a:fld>
            <a:endParaRPr lang="fr-FR"/>
          </a:p>
        </p:txBody>
      </p:sp>
      <p:sp>
        <p:nvSpPr>
          <p:cNvPr id="6" name="Espace réservé du contenu 5">
            <a:extLst>
              <a:ext uri="{FF2B5EF4-FFF2-40B4-BE49-F238E27FC236}">
                <a16:creationId xmlns:a16="http://schemas.microsoft.com/office/drawing/2014/main" id="{2D2E7BFF-E50D-455B-BA79-249D6A8205D6}"/>
              </a:ext>
            </a:extLst>
          </p:cNvPr>
          <p:cNvSpPr>
            <a:spLocks noGrp="1"/>
          </p:cNvSpPr>
          <p:nvPr>
            <p:ph sz="quarter" idx="4"/>
          </p:nvPr>
        </p:nvSpPr>
        <p:spPr/>
        <p:txBody>
          <a:bodyPr/>
          <a:lstStyle/>
          <a:p>
            <a:r>
              <a:rPr lang="fr-FR" dirty="0"/>
              <a:t>Félicien </a:t>
            </a:r>
            <a:r>
              <a:rPr lang="fr-FR" dirty="0" err="1"/>
              <a:t>Creuchet</a:t>
            </a:r>
            <a:r>
              <a:rPr lang="fr-FR" dirty="0"/>
              <a:t> / SMCM - ADEME</a:t>
            </a:r>
          </a:p>
        </p:txBody>
      </p:sp>
      <p:pic>
        <p:nvPicPr>
          <p:cNvPr id="3" name="Image 2" descr="Une image contenant texte, capture d’écran, dessin humoristique, graphisme&#10;&#10;Description générée automatiquement">
            <a:extLst>
              <a:ext uri="{FF2B5EF4-FFF2-40B4-BE49-F238E27FC236}">
                <a16:creationId xmlns:a16="http://schemas.microsoft.com/office/drawing/2014/main" id="{D0B9C899-36FB-73B3-FFA4-DD5A0B62F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76" y="3141497"/>
            <a:ext cx="2284464" cy="3228965"/>
          </a:xfrm>
          <a:prstGeom prst="rect">
            <a:avLst/>
          </a:prstGeom>
        </p:spPr>
      </p:pic>
      <p:pic>
        <p:nvPicPr>
          <p:cNvPr id="4" name="Image 3" descr="Une image contenant texte, capture d’écran, lettre, conception&#10;&#10;Description générée automatiquement">
            <a:extLst>
              <a:ext uri="{FF2B5EF4-FFF2-40B4-BE49-F238E27FC236}">
                <a16:creationId xmlns:a16="http://schemas.microsoft.com/office/drawing/2014/main" id="{C5A33D4E-6BFE-0936-C903-DE916C9AF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450" y="3141497"/>
            <a:ext cx="2284463" cy="3228964"/>
          </a:xfrm>
          <a:prstGeom prst="rect">
            <a:avLst/>
          </a:prstGeom>
        </p:spPr>
      </p:pic>
      <p:pic>
        <p:nvPicPr>
          <p:cNvPr id="7" name="Image 6" descr="Une image contenant texte, Véhicule terrestre, véhicule, roue&#10;&#10;Description générée automatiquement">
            <a:extLst>
              <a:ext uri="{FF2B5EF4-FFF2-40B4-BE49-F238E27FC236}">
                <a16:creationId xmlns:a16="http://schemas.microsoft.com/office/drawing/2014/main" id="{E01F497F-4EA5-E79F-D3C0-D3BCE8269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658" y="3141497"/>
            <a:ext cx="2284463" cy="3228964"/>
          </a:xfrm>
          <a:prstGeom prst="rect">
            <a:avLst/>
          </a:prstGeom>
        </p:spPr>
      </p:pic>
      <p:pic>
        <p:nvPicPr>
          <p:cNvPr id="8" name="Image 7" descr="Une image contenant texte, Véhicule terrestre, véhicule, roue&#10;&#10;Description générée automatiquement">
            <a:extLst>
              <a:ext uri="{FF2B5EF4-FFF2-40B4-BE49-F238E27FC236}">
                <a16:creationId xmlns:a16="http://schemas.microsoft.com/office/drawing/2014/main" id="{A5A7C43A-30E1-1CC3-B615-6111FA13F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533" y="3141497"/>
            <a:ext cx="2284462" cy="3228962"/>
          </a:xfrm>
          <a:prstGeom prst="rect">
            <a:avLst/>
          </a:prstGeom>
        </p:spPr>
      </p:pic>
      <p:pic>
        <p:nvPicPr>
          <p:cNvPr id="9" name="Image 8" descr="Une image contenant texte, capture d’écran, dessin humoristique&#10;&#10;Description générée automatiquement">
            <a:extLst>
              <a:ext uri="{FF2B5EF4-FFF2-40B4-BE49-F238E27FC236}">
                <a16:creationId xmlns:a16="http://schemas.microsoft.com/office/drawing/2014/main" id="{14A5D662-9996-C8AB-4CAA-F9D24AB06F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995" y="3141497"/>
            <a:ext cx="2284462" cy="3228962"/>
          </a:xfrm>
          <a:prstGeom prst="rect">
            <a:avLst/>
          </a:prstGeom>
        </p:spPr>
      </p:pic>
    </p:spTree>
    <p:extLst>
      <p:ext uri="{BB962C8B-B14F-4D97-AF65-F5344CB8AC3E}">
        <p14:creationId xmlns:p14="http://schemas.microsoft.com/office/powerpoint/2010/main" val="200366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89BFA-F422-45E8-8396-325A4D28EC7F}"/>
              </a:ext>
            </a:extLst>
          </p:cNvPr>
          <p:cNvSpPr>
            <a:spLocks noGrp="1"/>
          </p:cNvSpPr>
          <p:nvPr>
            <p:ph type="title"/>
          </p:nvPr>
        </p:nvSpPr>
        <p:spPr/>
        <p:txBody>
          <a:bodyPr/>
          <a:lstStyle/>
          <a:p>
            <a:r>
              <a:rPr lang="fr-FR" dirty="0"/>
              <a:t>Campagne de communication</a:t>
            </a:r>
          </a:p>
        </p:txBody>
      </p:sp>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18</a:t>
            </a:fld>
            <a:endParaRPr lang="fr-FR"/>
          </a:p>
        </p:txBody>
      </p:sp>
      <p:pic>
        <p:nvPicPr>
          <p:cNvPr id="13" name="Image 12" descr="Une image contenant texte, capture d’écran, nombre&#10;&#10;Description générée automatiquement">
            <a:extLst>
              <a:ext uri="{FF2B5EF4-FFF2-40B4-BE49-F238E27FC236}">
                <a16:creationId xmlns:a16="http://schemas.microsoft.com/office/drawing/2014/main" id="{4BA40063-0CC2-955B-D4A4-B3995B6DE3B6}"/>
              </a:ext>
            </a:extLst>
          </p:cNvPr>
          <p:cNvPicPr>
            <a:picLocks noChangeAspect="1"/>
          </p:cNvPicPr>
          <p:nvPr/>
        </p:nvPicPr>
        <p:blipFill rotWithShape="1">
          <a:blip r:embed="rId2">
            <a:extLst>
              <a:ext uri="{28A0092B-C50C-407E-A947-70E740481C1C}">
                <a14:useLocalDpi xmlns:a14="http://schemas.microsoft.com/office/drawing/2010/main" val="0"/>
              </a:ext>
            </a:extLst>
          </a:blip>
          <a:srcRect r="49161"/>
          <a:stretch/>
        </p:blipFill>
        <p:spPr>
          <a:xfrm>
            <a:off x="2644106" y="2887664"/>
            <a:ext cx="1448910" cy="2616024"/>
          </a:xfrm>
          <a:prstGeom prst="rect">
            <a:avLst/>
          </a:prstGeom>
          <a:effectLst>
            <a:outerShdw blurRad="50800" dist="38100" dir="2700000" algn="tl" rotWithShape="0">
              <a:prstClr val="black">
                <a:alpha val="40000"/>
              </a:prstClr>
            </a:outerShdw>
          </a:effectLst>
        </p:spPr>
      </p:pic>
      <p:pic>
        <p:nvPicPr>
          <p:cNvPr id="15" name="Image 14" descr="Une image contenant texte, capture d’écran, Police, ligne&#10;&#10;Description générée automatiquement">
            <a:extLst>
              <a:ext uri="{FF2B5EF4-FFF2-40B4-BE49-F238E27FC236}">
                <a16:creationId xmlns:a16="http://schemas.microsoft.com/office/drawing/2014/main" id="{62409481-9191-C72E-9BB3-B3A02AF27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744" y="4469248"/>
            <a:ext cx="2842641" cy="1034440"/>
          </a:xfrm>
          <a:prstGeom prst="rect">
            <a:avLst/>
          </a:prstGeom>
          <a:effectLst>
            <a:outerShdw blurRad="50800" dist="38100" dir="2700000" algn="tl" rotWithShape="0">
              <a:prstClr val="black">
                <a:alpha val="40000"/>
              </a:prstClr>
            </a:outerShdw>
          </a:effectLst>
        </p:spPr>
      </p:pic>
      <p:pic>
        <p:nvPicPr>
          <p:cNvPr id="17" name="Image 16" descr="Une image contenant texte, capture d’écran, Police, nombre&#10;&#10;Description générée automatiquement">
            <a:extLst>
              <a:ext uri="{FF2B5EF4-FFF2-40B4-BE49-F238E27FC236}">
                <a16:creationId xmlns:a16="http://schemas.microsoft.com/office/drawing/2014/main" id="{83566DF1-F96D-8E8C-904C-5020CFFA7130}"/>
              </a:ext>
            </a:extLst>
          </p:cNvPr>
          <p:cNvPicPr>
            <a:picLocks noChangeAspect="1"/>
          </p:cNvPicPr>
          <p:nvPr/>
        </p:nvPicPr>
        <p:blipFill rotWithShape="1">
          <a:blip r:embed="rId4">
            <a:extLst>
              <a:ext uri="{28A0092B-C50C-407E-A947-70E740481C1C}">
                <a14:useLocalDpi xmlns:a14="http://schemas.microsoft.com/office/drawing/2010/main" val="0"/>
              </a:ext>
            </a:extLst>
          </a:blip>
          <a:srcRect l="6944" t="3243" r="19259" b="9282"/>
          <a:stretch/>
        </p:blipFill>
        <p:spPr>
          <a:xfrm>
            <a:off x="7669324" y="3767275"/>
            <a:ext cx="2471068" cy="1762194"/>
          </a:xfrm>
          <a:prstGeom prst="rect">
            <a:avLst/>
          </a:prstGeom>
          <a:effectLst>
            <a:outerShdw blurRad="50800" dist="38100" dir="2700000" algn="tl" rotWithShape="0">
              <a:prstClr val="black">
                <a:alpha val="40000"/>
              </a:prstClr>
            </a:outerShdw>
          </a:effectLst>
        </p:spPr>
      </p:pic>
      <p:sp>
        <p:nvSpPr>
          <p:cNvPr id="19" name="ZoneTexte 18">
            <a:extLst>
              <a:ext uri="{FF2B5EF4-FFF2-40B4-BE49-F238E27FC236}">
                <a16:creationId xmlns:a16="http://schemas.microsoft.com/office/drawing/2014/main" id="{57F130DC-8E8B-2503-4821-3E420D5ED30B}"/>
              </a:ext>
            </a:extLst>
          </p:cNvPr>
          <p:cNvSpPr txBox="1"/>
          <p:nvPr/>
        </p:nvSpPr>
        <p:spPr>
          <a:xfrm>
            <a:off x="436180" y="2205913"/>
            <a:ext cx="9256460" cy="369332"/>
          </a:xfrm>
          <a:prstGeom prst="rect">
            <a:avLst/>
          </a:prstGeom>
          <a:noFill/>
        </p:spPr>
        <p:txBody>
          <a:bodyPr wrap="square" rtlCol="0">
            <a:spAutoFit/>
          </a:bodyPr>
          <a:lstStyle/>
          <a:p>
            <a:r>
              <a:rPr lang="fr-FR" dirty="0"/>
              <a:t>1- Dans le réseau « Réseau des collectivités ZFE », cliquer sur l’onglet « document ». </a:t>
            </a:r>
          </a:p>
        </p:txBody>
      </p:sp>
      <p:sp>
        <p:nvSpPr>
          <p:cNvPr id="20" name="ZoneTexte 19">
            <a:extLst>
              <a:ext uri="{FF2B5EF4-FFF2-40B4-BE49-F238E27FC236}">
                <a16:creationId xmlns:a16="http://schemas.microsoft.com/office/drawing/2014/main" id="{E75F3761-D5CB-00FF-B2D9-C7946BB96F56}"/>
              </a:ext>
            </a:extLst>
          </p:cNvPr>
          <p:cNvSpPr txBox="1"/>
          <p:nvPr/>
        </p:nvSpPr>
        <p:spPr>
          <a:xfrm>
            <a:off x="436180" y="2764743"/>
            <a:ext cx="2207926" cy="1200329"/>
          </a:xfrm>
          <a:prstGeom prst="rect">
            <a:avLst/>
          </a:prstGeom>
          <a:noFill/>
        </p:spPr>
        <p:txBody>
          <a:bodyPr wrap="square" rtlCol="0">
            <a:spAutoFit/>
          </a:bodyPr>
          <a:lstStyle/>
          <a:p>
            <a:r>
              <a:rPr lang="fr-FR" dirty="0"/>
              <a:t>2- Puis ouvrir « </a:t>
            </a:r>
            <a:r>
              <a:rPr lang="fr-FR" b="1" dirty="0"/>
              <a:t>Kit de communication campagne 2023 </a:t>
            </a:r>
            <a:r>
              <a:rPr lang="fr-FR" dirty="0"/>
              <a:t>» en bas de la liste</a:t>
            </a:r>
          </a:p>
        </p:txBody>
      </p:sp>
      <p:sp>
        <p:nvSpPr>
          <p:cNvPr id="21" name="ZoneTexte 20">
            <a:extLst>
              <a:ext uri="{FF2B5EF4-FFF2-40B4-BE49-F238E27FC236}">
                <a16:creationId xmlns:a16="http://schemas.microsoft.com/office/drawing/2014/main" id="{FBBF10D7-8F0D-CCA9-7BFD-1B6B19ED0B51}"/>
              </a:ext>
            </a:extLst>
          </p:cNvPr>
          <p:cNvSpPr txBox="1"/>
          <p:nvPr/>
        </p:nvSpPr>
        <p:spPr>
          <a:xfrm>
            <a:off x="4430618" y="3433764"/>
            <a:ext cx="2948081" cy="646331"/>
          </a:xfrm>
          <a:prstGeom prst="rect">
            <a:avLst/>
          </a:prstGeom>
          <a:noFill/>
        </p:spPr>
        <p:txBody>
          <a:bodyPr wrap="square" rtlCol="0">
            <a:spAutoFit/>
          </a:bodyPr>
          <a:lstStyle/>
          <a:p>
            <a:r>
              <a:rPr lang="fr-FR" dirty="0"/>
              <a:t>3 - Ouvrir « </a:t>
            </a:r>
            <a:r>
              <a:rPr lang="fr-FR" b="1" dirty="0"/>
              <a:t>Prêt à publier personnalisables </a:t>
            </a:r>
            <a:r>
              <a:rPr lang="fr-FR" dirty="0"/>
              <a:t>»</a:t>
            </a:r>
          </a:p>
        </p:txBody>
      </p:sp>
      <p:sp>
        <p:nvSpPr>
          <p:cNvPr id="22" name="ZoneTexte 21">
            <a:extLst>
              <a:ext uri="{FF2B5EF4-FFF2-40B4-BE49-F238E27FC236}">
                <a16:creationId xmlns:a16="http://schemas.microsoft.com/office/drawing/2014/main" id="{F7AD28C7-2911-5381-29FD-EADC98AD6DD2}"/>
              </a:ext>
            </a:extLst>
          </p:cNvPr>
          <p:cNvSpPr txBox="1"/>
          <p:nvPr/>
        </p:nvSpPr>
        <p:spPr>
          <a:xfrm>
            <a:off x="7669324" y="2709595"/>
            <a:ext cx="4086495" cy="923330"/>
          </a:xfrm>
          <a:prstGeom prst="rect">
            <a:avLst/>
          </a:prstGeom>
          <a:noFill/>
        </p:spPr>
        <p:txBody>
          <a:bodyPr wrap="square" rtlCol="0">
            <a:spAutoFit/>
          </a:bodyPr>
          <a:lstStyle/>
          <a:p>
            <a:r>
              <a:rPr lang="fr-FR" dirty="0"/>
              <a:t>4 – Sélectionner le prêt à publier parmi les 6, qui correspond à la situation de votre territoire.</a:t>
            </a:r>
          </a:p>
        </p:txBody>
      </p:sp>
    </p:spTree>
    <p:extLst>
      <p:ext uri="{BB962C8B-B14F-4D97-AF65-F5344CB8AC3E}">
        <p14:creationId xmlns:p14="http://schemas.microsoft.com/office/powerpoint/2010/main" val="162773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89BFA-F422-45E8-8396-325A4D28EC7F}"/>
              </a:ext>
            </a:extLst>
          </p:cNvPr>
          <p:cNvSpPr>
            <a:spLocks noGrp="1"/>
          </p:cNvSpPr>
          <p:nvPr>
            <p:ph type="title"/>
          </p:nvPr>
        </p:nvSpPr>
        <p:spPr/>
        <p:txBody>
          <a:bodyPr/>
          <a:lstStyle/>
          <a:p>
            <a:r>
              <a:rPr lang="fr-FR" dirty="0"/>
              <a:t>Campagne de communication</a:t>
            </a:r>
          </a:p>
        </p:txBody>
      </p:sp>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19</a:t>
            </a:fld>
            <a:endParaRPr lang="fr-FR"/>
          </a:p>
        </p:txBody>
      </p:sp>
      <p:pic>
        <p:nvPicPr>
          <p:cNvPr id="4" name="Image 3" descr="Une image contenant texte, capture d’écran, Police, nombre&#10;&#10;Description générée automatiquement">
            <a:extLst>
              <a:ext uri="{FF2B5EF4-FFF2-40B4-BE49-F238E27FC236}">
                <a16:creationId xmlns:a16="http://schemas.microsoft.com/office/drawing/2014/main" id="{A7336B46-3655-707F-31EC-B7B1E559A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24" y="4105147"/>
            <a:ext cx="3719576" cy="2016837"/>
          </a:xfrm>
          <a:prstGeom prst="rect">
            <a:avLst/>
          </a:prstGeom>
          <a:effectLst>
            <a:outerShdw blurRad="50800" dist="38100" dir="2700000" algn="tl" rotWithShape="0">
              <a:prstClr val="black">
                <a:alpha val="40000"/>
              </a:prstClr>
            </a:outerShdw>
          </a:effectLst>
        </p:spPr>
      </p:pic>
      <p:sp>
        <p:nvSpPr>
          <p:cNvPr id="6" name="ZoneTexte 5">
            <a:extLst>
              <a:ext uri="{FF2B5EF4-FFF2-40B4-BE49-F238E27FC236}">
                <a16:creationId xmlns:a16="http://schemas.microsoft.com/office/drawing/2014/main" id="{7B3DADEA-C51D-B4A6-A558-96EE0E5262A4}"/>
              </a:ext>
            </a:extLst>
          </p:cNvPr>
          <p:cNvSpPr txBox="1"/>
          <p:nvPr/>
        </p:nvSpPr>
        <p:spPr>
          <a:xfrm>
            <a:off x="509524" y="2205026"/>
            <a:ext cx="4904232" cy="1754326"/>
          </a:xfrm>
          <a:prstGeom prst="rect">
            <a:avLst/>
          </a:prstGeom>
          <a:noFill/>
        </p:spPr>
        <p:txBody>
          <a:bodyPr wrap="square" rtlCol="0">
            <a:spAutoFit/>
          </a:bodyPr>
          <a:lstStyle/>
          <a:p>
            <a:r>
              <a:rPr lang="fr-FR" dirty="0"/>
              <a:t>A votre disposition 3 formats de prêt à publier différents en fonction de vos besoins :</a:t>
            </a:r>
          </a:p>
          <a:p>
            <a:endParaRPr lang="fr-FR" dirty="0"/>
          </a:p>
          <a:p>
            <a:r>
              <a:rPr lang="fr-FR" dirty="0"/>
              <a:t>1 &gt; Demi-page horizontale </a:t>
            </a:r>
          </a:p>
          <a:p>
            <a:r>
              <a:rPr lang="fr-FR" dirty="0"/>
              <a:t>2 &gt; Demi-page verticale</a:t>
            </a:r>
          </a:p>
          <a:p>
            <a:r>
              <a:rPr lang="fr-FR" dirty="0"/>
              <a:t>3 &gt; Quart de page </a:t>
            </a:r>
          </a:p>
        </p:txBody>
      </p:sp>
      <p:sp>
        <p:nvSpPr>
          <p:cNvPr id="7" name="ZoneTexte 6">
            <a:extLst>
              <a:ext uri="{FF2B5EF4-FFF2-40B4-BE49-F238E27FC236}">
                <a16:creationId xmlns:a16="http://schemas.microsoft.com/office/drawing/2014/main" id="{EF491DB2-810D-4546-8213-AADDB6FB1089}"/>
              </a:ext>
            </a:extLst>
          </p:cNvPr>
          <p:cNvSpPr txBox="1"/>
          <p:nvPr/>
        </p:nvSpPr>
        <p:spPr>
          <a:xfrm>
            <a:off x="5716524" y="2205026"/>
            <a:ext cx="5858034" cy="3139321"/>
          </a:xfrm>
          <a:prstGeom prst="rect">
            <a:avLst/>
          </a:prstGeom>
          <a:noFill/>
        </p:spPr>
        <p:txBody>
          <a:bodyPr wrap="square" rtlCol="0">
            <a:spAutoFit/>
          </a:bodyPr>
          <a:lstStyle/>
          <a:p>
            <a:pPr marL="285750" indent="-285750">
              <a:buFont typeface="Arial" panose="020B0604020202020204" pitchFamily="34" charset="0"/>
              <a:buChar char="•"/>
            </a:pPr>
            <a:r>
              <a:rPr lang="fr-FR" dirty="0"/>
              <a:t>Lorsque vous choisissez un fichier, il faut télécharger le PDF. </a:t>
            </a:r>
          </a:p>
          <a:p>
            <a:endParaRPr lang="fr-FR" dirty="0"/>
          </a:p>
          <a:p>
            <a:pPr marL="285750" indent="-285750">
              <a:buFont typeface="Arial" panose="020B0604020202020204" pitchFamily="34" charset="0"/>
              <a:buChar char="•"/>
            </a:pPr>
            <a:r>
              <a:rPr lang="fr-FR" dirty="0"/>
              <a:t>Dans chaque PDF vous trouverez 2 pages : </a:t>
            </a:r>
          </a:p>
          <a:p>
            <a:endParaRPr lang="fr-FR" dirty="0"/>
          </a:p>
          <a:p>
            <a:pPr lvl="1"/>
            <a:r>
              <a:rPr lang="fr-FR" dirty="0"/>
              <a:t>1- Tuto qui vous explique la démarche à suivre. Et le visuel qui vous permet d’identifier les zones modifiables en verts. </a:t>
            </a:r>
          </a:p>
          <a:p>
            <a:pPr lvl="1"/>
            <a:endParaRPr lang="fr-FR" dirty="0"/>
          </a:p>
          <a:p>
            <a:pPr lvl="1"/>
            <a:r>
              <a:rPr lang="fr-FR" dirty="0"/>
              <a:t>2- La page qui doit être modifiée. Et envoyée à Chantal </a:t>
            </a:r>
            <a:r>
              <a:rPr lang="fr-FR" dirty="0" err="1"/>
              <a:t>Derkenne</a:t>
            </a:r>
            <a:r>
              <a:rPr lang="fr-FR" dirty="0"/>
              <a:t> pour validation. </a:t>
            </a:r>
          </a:p>
        </p:txBody>
      </p:sp>
    </p:spTree>
    <p:extLst>
      <p:ext uri="{BB962C8B-B14F-4D97-AF65-F5344CB8AC3E}">
        <p14:creationId xmlns:p14="http://schemas.microsoft.com/office/powerpoint/2010/main" val="48695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8ED4-67BB-8573-F1AE-EFC3D3D8D8F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DB14825-4983-5E9A-B439-EDD822127AD4}"/>
              </a:ext>
            </a:extLst>
          </p:cNvPr>
          <p:cNvSpPr>
            <a:spLocks noGrp="1"/>
          </p:cNvSpPr>
          <p:nvPr>
            <p:ph sz="quarter" idx="4"/>
          </p:nvPr>
        </p:nvSpPr>
        <p:spPr>
          <a:xfrm>
            <a:off x="401541" y="2456730"/>
            <a:ext cx="8867965" cy="3422568"/>
          </a:xfrm>
        </p:spPr>
        <p:txBody>
          <a:bodyPr/>
          <a:lstStyle/>
          <a:p>
            <a:r>
              <a:rPr lang="fr-FR" dirty="0"/>
              <a:t>Actualités ZFE par le Bureau de la Qualité de l’Air</a:t>
            </a:r>
          </a:p>
          <a:p>
            <a:r>
              <a:rPr lang="fr-FR" dirty="0"/>
              <a:t>Campagne de communication « Mobilité » par l’ADEME</a:t>
            </a:r>
          </a:p>
          <a:p>
            <a:r>
              <a:rPr lang="fr-FR" dirty="0"/>
              <a:t>Actualités Contrôle Sanction par la DGITM</a:t>
            </a:r>
          </a:p>
          <a:p>
            <a:r>
              <a:rPr lang="fr-FR" dirty="0"/>
              <a:t>Actualité Expertise Transports et Mobilité par l’ADEME</a:t>
            </a:r>
          </a:p>
        </p:txBody>
      </p:sp>
    </p:spTree>
    <p:extLst>
      <p:ext uri="{BB962C8B-B14F-4D97-AF65-F5344CB8AC3E}">
        <p14:creationId xmlns:p14="http://schemas.microsoft.com/office/powerpoint/2010/main" val="229582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89BFA-F422-45E8-8396-325A4D28EC7F}"/>
              </a:ext>
            </a:extLst>
          </p:cNvPr>
          <p:cNvSpPr>
            <a:spLocks noGrp="1"/>
          </p:cNvSpPr>
          <p:nvPr>
            <p:ph type="title"/>
          </p:nvPr>
        </p:nvSpPr>
        <p:spPr/>
        <p:txBody>
          <a:bodyPr/>
          <a:lstStyle/>
          <a:p>
            <a:r>
              <a:rPr lang="fr-FR" dirty="0"/>
              <a:t>Campagne de communication</a:t>
            </a:r>
          </a:p>
        </p:txBody>
      </p:sp>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20</a:t>
            </a:fld>
            <a:endParaRPr lang="fr-FR"/>
          </a:p>
        </p:txBody>
      </p:sp>
      <p:pic>
        <p:nvPicPr>
          <p:cNvPr id="8" name="Image 7" descr="Une image contenant texte, ordinateur, capture d’écran, Publicité en ligne&#10;&#10;Description générée automatiquement">
            <a:extLst>
              <a:ext uri="{FF2B5EF4-FFF2-40B4-BE49-F238E27FC236}">
                <a16:creationId xmlns:a16="http://schemas.microsoft.com/office/drawing/2014/main" id="{2E93860E-EFBC-D48B-BE07-4325F7DBC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14" y="2450592"/>
            <a:ext cx="2988421" cy="3762502"/>
          </a:xfrm>
          <a:prstGeom prst="rect">
            <a:avLst/>
          </a:prstGeom>
          <a:effectLst>
            <a:outerShdw blurRad="50800" dist="38100" dir="2700000" algn="tl" rotWithShape="0">
              <a:prstClr val="black">
                <a:alpha val="40000"/>
              </a:prstClr>
            </a:outerShdw>
          </a:effectLst>
        </p:spPr>
      </p:pic>
      <p:pic>
        <p:nvPicPr>
          <p:cNvPr id="10" name="Image 9" descr="Une image contenant texte, capture d’écran, Brochure, conception&#10;&#10;Description générée automatiquement">
            <a:extLst>
              <a:ext uri="{FF2B5EF4-FFF2-40B4-BE49-F238E27FC236}">
                <a16:creationId xmlns:a16="http://schemas.microsoft.com/office/drawing/2014/main" id="{7AC3F969-0C71-98A3-339B-D5784ADFE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643" y="2450592"/>
            <a:ext cx="2925877" cy="3762502"/>
          </a:xfrm>
          <a:prstGeom prst="rect">
            <a:avLst/>
          </a:prstGeom>
          <a:effectLst>
            <a:outerShdw blurRad="50800" dist="38100" dir="2700000" algn="tl" rotWithShape="0">
              <a:prstClr val="black">
                <a:alpha val="40000"/>
              </a:prstClr>
            </a:outerShdw>
          </a:effectLst>
        </p:spPr>
      </p:pic>
      <p:sp>
        <p:nvSpPr>
          <p:cNvPr id="12" name="ZoneTexte 11">
            <a:extLst>
              <a:ext uri="{FF2B5EF4-FFF2-40B4-BE49-F238E27FC236}">
                <a16:creationId xmlns:a16="http://schemas.microsoft.com/office/drawing/2014/main" id="{1CA85EA4-D778-3D84-B686-7F13162E16DD}"/>
              </a:ext>
            </a:extLst>
          </p:cNvPr>
          <p:cNvSpPr txBox="1"/>
          <p:nvPr/>
        </p:nvSpPr>
        <p:spPr>
          <a:xfrm>
            <a:off x="520414" y="2096010"/>
            <a:ext cx="3484658" cy="369332"/>
          </a:xfrm>
          <a:prstGeom prst="rect">
            <a:avLst/>
          </a:prstGeom>
          <a:noFill/>
        </p:spPr>
        <p:txBody>
          <a:bodyPr wrap="square">
            <a:spAutoFit/>
          </a:bodyPr>
          <a:lstStyle/>
          <a:p>
            <a:r>
              <a:rPr lang="fr-FR" dirty="0"/>
              <a:t>Page 1 : Tuto et maquette </a:t>
            </a:r>
          </a:p>
        </p:txBody>
      </p:sp>
      <p:sp>
        <p:nvSpPr>
          <p:cNvPr id="13" name="ZoneTexte 12">
            <a:extLst>
              <a:ext uri="{FF2B5EF4-FFF2-40B4-BE49-F238E27FC236}">
                <a16:creationId xmlns:a16="http://schemas.microsoft.com/office/drawing/2014/main" id="{EF6F3F44-BBBE-33E7-4FF1-7B2D98D27967}"/>
              </a:ext>
            </a:extLst>
          </p:cNvPr>
          <p:cNvSpPr txBox="1"/>
          <p:nvPr/>
        </p:nvSpPr>
        <p:spPr>
          <a:xfrm>
            <a:off x="5884894" y="2081260"/>
            <a:ext cx="3484658" cy="369332"/>
          </a:xfrm>
          <a:prstGeom prst="rect">
            <a:avLst/>
          </a:prstGeom>
          <a:noFill/>
        </p:spPr>
        <p:txBody>
          <a:bodyPr wrap="square">
            <a:spAutoFit/>
          </a:bodyPr>
          <a:lstStyle/>
          <a:p>
            <a:r>
              <a:rPr lang="fr-FR" dirty="0"/>
              <a:t>Page 2 : Fichier modifiable</a:t>
            </a:r>
          </a:p>
        </p:txBody>
      </p:sp>
      <p:sp>
        <p:nvSpPr>
          <p:cNvPr id="14" name="ZoneTexte 13">
            <a:extLst>
              <a:ext uri="{FF2B5EF4-FFF2-40B4-BE49-F238E27FC236}">
                <a16:creationId xmlns:a16="http://schemas.microsoft.com/office/drawing/2014/main" id="{58E9F6DB-22E3-692C-6260-ECF78580C4AC}"/>
              </a:ext>
            </a:extLst>
          </p:cNvPr>
          <p:cNvSpPr txBox="1"/>
          <p:nvPr/>
        </p:nvSpPr>
        <p:spPr>
          <a:xfrm>
            <a:off x="9352180" y="2450592"/>
            <a:ext cx="2542180" cy="1477328"/>
          </a:xfrm>
          <a:prstGeom prst="rect">
            <a:avLst/>
          </a:prstGeom>
          <a:noFill/>
        </p:spPr>
        <p:txBody>
          <a:bodyPr wrap="square" rtlCol="0">
            <a:spAutoFit/>
          </a:bodyPr>
          <a:lstStyle/>
          <a:p>
            <a:r>
              <a:rPr lang="fr-FR" dirty="0">
                <a:solidFill>
                  <a:srgbClr val="FF0000"/>
                </a:solidFill>
              </a:rPr>
              <a:t>Les page 1 et 2 se trouve dans le même fichier, pour vous permettre de bien suivre la démarche.</a:t>
            </a:r>
          </a:p>
        </p:txBody>
      </p:sp>
    </p:spTree>
    <p:extLst>
      <p:ext uri="{BB962C8B-B14F-4D97-AF65-F5344CB8AC3E}">
        <p14:creationId xmlns:p14="http://schemas.microsoft.com/office/powerpoint/2010/main" val="177111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89BFA-F422-45E8-8396-325A4D28EC7F}"/>
              </a:ext>
            </a:extLst>
          </p:cNvPr>
          <p:cNvSpPr>
            <a:spLocks noGrp="1"/>
          </p:cNvSpPr>
          <p:nvPr>
            <p:ph type="title"/>
          </p:nvPr>
        </p:nvSpPr>
        <p:spPr/>
        <p:txBody>
          <a:bodyPr/>
          <a:lstStyle/>
          <a:p>
            <a:r>
              <a:rPr lang="fr-FR" dirty="0"/>
              <a:t>Actualités Contrôle Automatisé</a:t>
            </a:r>
          </a:p>
        </p:txBody>
      </p:sp>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21</a:t>
            </a:fld>
            <a:endParaRPr lang="fr-FR"/>
          </a:p>
        </p:txBody>
      </p:sp>
      <p:sp>
        <p:nvSpPr>
          <p:cNvPr id="6" name="Espace réservé du contenu 5">
            <a:extLst>
              <a:ext uri="{FF2B5EF4-FFF2-40B4-BE49-F238E27FC236}">
                <a16:creationId xmlns:a16="http://schemas.microsoft.com/office/drawing/2014/main" id="{2D2E7BFF-E50D-455B-BA79-249D6A8205D6}"/>
              </a:ext>
            </a:extLst>
          </p:cNvPr>
          <p:cNvSpPr>
            <a:spLocks noGrp="1"/>
          </p:cNvSpPr>
          <p:nvPr>
            <p:ph sz="quarter" idx="4"/>
          </p:nvPr>
        </p:nvSpPr>
        <p:spPr/>
        <p:txBody>
          <a:bodyPr/>
          <a:lstStyle/>
          <a:p>
            <a:r>
              <a:rPr lang="fr-FR" dirty="0"/>
              <a:t>Loïc Buffard / DGITM - MTECT</a:t>
            </a:r>
          </a:p>
        </p:txBody>
      </p:sp>
    </p:spTree>
    <p:extLst>
      <p:ext uri="{BB962C8B-B14F-4D97-AF65-F5344CB8AC3E}">
        <p14:creationId xmlns:p14="http://schemas.microsoft.com/office/powerpoint/2010/main" val="425908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B0DBACB-FFEC-4B42-9590-3864B11DF140}"/>
              </a:ext>
            </a:extLst>
          </p:cNvPr>
          <p:cNvSpPr>
            <a:spLocks noGrp="1"/>
          </p:cNvSpPr>
          <p:nvPr>
            <p:ph type="title"/>
          </p:nvPr>
        </p:nvSpPr>
        <p:spPr/>
        <p:txBody>
          <a:bodyPr>
            <a:normAutofit fontScale="90000"/>
          </a:bodyPr>
          <a:lstStyle/>
          <a:p>
            <a:pPr>
              <a:tabLst>
                <a:tab pos="5829300" algn="l"/>
              </a:tabLst>
            </a:pPr>
            <a:r>
              <a:rPr lang="fr-FR" dirty="0"/>
              <a:t>Répartition des rôles</a:t>
            </a:r>
            <a:br>
              <a:rPr lang="fr-FR" dirty="0"/>
            </a:br>
            <a:br>
              <a:rPr lang="fr-FR" dirty="0"/>
            </a:br>
            <a:r>
              <a:rPr lang="fr-FR" dirty="0"/>
              <a:t>L’État :	Les collectivités territoriales :</a:t>
            </a:r>
          </a:p>
        </p:txBody>
      </p:sp>
      <p:sp>
        <p:nvSpPr>
          <p:cNvPr id="5" name="Espace réservé du contenu 4">
            <a:extLst>
              <a:ext uri="{FF2B5EF4-FFF2-40B4-BE49-F238E27FC236}">
                <a16:creationId xmlns:a16="http://schemas.microsoft.com/office/drawing/2014/main" id="{C9BECDF8-7C3D-4DB4-8D05-C1D6C16621E9}"/>
              </a:ext>
            </a:extLst>
          </p:cNvPr>
          <p:cNvSpPr>
            <a:spLocks noGrp="1"/>
          </p:cNvSpPr>
          <p:nvPr>
            <p:ph sz="quarter" idx="4"/>
          </p:nvPr>
        </p:nvSpPr>
        <p:spPr>
          <a:xfrm>
            <a:off x="401541" y="2392077"/>
            <a:ext cx="5528204" cy="3769731"/>
          </a:xfrm>
        </p:spPr>
        <p:txBody>
          <a:bodyPr>
            <a:normAutofit lnSpcReduction="10000"/>
          </a:bodyPr>
          <a:lstStyle/>
          <a:p>
            <a:pPr marL="285750" indent="-285750">
              <a:buFont typeface="Arial" panose="020B0604020202020204" pitchFamily="34" charset="0"/>
              <a:buChar char="•"/>
            </a:pPr>
            <a:r>
              <a:rPr lang="fr-FR" dirty="0"/>
              <a:t>conçoit le dispositif (cadre juridique et technique)</a:t>
            </a:r>
          </a:p>
          <a:p>
            <a:pPr marL="285750" indent="-285750">
              <a:buFont typeface="Arial" panose="020B0604020202020204" pitchFamily="34" charset="0"/>
              <a:buChar char="•"/>
            </a:pPr>
            <a:r>
              <a:rPr lang="fr-FR" dirty="0"/>
              <a:t>crée un dispositif pour les personnes en situation de handicap</a:t>
            </a:r>
          </a:p>
          <a:p>
            <a:pPr marL="285750" indent="-285750">
              <a:buFont typeface="Arial" panose="020B0604020202020204" pitchFamily="34" charset="0"/>
              <a:buChar char="•"/>
            </a:pPr>
            <a:r>
              <a:rPr lang="fr-FR" dirty="0"/>
              <a:t>développe et exploite les chaînes de traitement de l’ANTAI, met à disposition des CT une interface de validation des infractions</a:t>
            </a:r>
          </a:p>
          <a:p>
            <a:pPr marL="285750" indent="-285750">
              <a:buFont typeface="Arial" panose="020B0604020202020204" pitchFamily="34" charset="0"/>
              <a:buChar char="•"/>
            </a:pPr>
            <a:r>
              <a:rPr lang="fr-FR" dirty="0"/>
              <a:t>Passe un marché UGAP pour permettre le développement puis le déploiement du dispositif</a:t>
            </a:r>
          </a:p>
          <a:p>
            <a:pPr marL="285750" indent="-285750">
              <a:buFont typeface="Arial" panose="020B0604020202020204" pitchFamily="34" charset="0"/>
              <a:buChar char="•"/>
            </a:pPr>
            <a:r>
              <a:rPr lang="fr-FR" dirty="0"/>
              <a:t>transmet aux CT des données du SIV pour les dérogations</a:t>
            </a:r>
          </a:p>
          <a:p>
            <a:pPr marL="285750" indent="-285750">
              <a:buFont typeface="Arial" panose="020B0604020202020204" pitchFamily="34" charset="0"/>
              <a:buChar char="•"/>
            </a:pPr>
            <a:r>
              <a:rPr lang="fr-FR" dirty="0"/>
              <a:t>délivre l’autorisation pour les équipements (préfet)</a:t>
            </a:r>
          </a:p>
          <a:p>
            <a:pPr marL="285750" indent="-285750">
              <a:buFont typeface="Arial" panose="020B0604020202020204" pitchFamily="34" charset="0"/>
              <a:buChar char="•"/>
            </a:pPr>
            <a:r>
              <a:rPr lang="fr-FR" dirty="0"/>
              <a:t>rétrocède aux CT le produit des amendes</a:t>
            </a:r>
          </a:p>
        </p:txBody>
      </p:sp>
      <p:sp>
        <p:nvSpPr>
          <p:cNvPr id="6" name="Espace réservé du contenu 5">
            <a:extLst>
              <a:ext uri="{FF2B5EF4-FFF2-40B4-BE49-F238E27FC236}">
                <a16:creationId xmlns:a16="http://schemas.microsoft.com/office/drawing/2014/main" id="{BEC9FD8E-CC51-44AC-97C0-631C84ED1F3A}"/>
              </a:ext>
            </a:extLst>
          </p:cNvPr>
          <p:cNvSpPr>
            <a:spLocks noGrp="1"/>
          </p:cNvSpPr>
          <p:nvPr>
            <p:ph sz="quarter" idx="13"/>
          </p:nvPr>
        </p:nvSpPr>
        <p:spPr>
          <a:xfrm>
            <a:off x="6262258" y="2392077"/>
            <a:ext cx="5528204" cy="3811295"/>
          </a:xfrm>
        </p:spPr>
        <p:txBody>
          <a:bodyPr>
            <a:normAutofit/>
          </a:bodyPr>
          <a:lstStyle/>
          <a:p>
            <a:pPr marL="285750" indent="-285750">
              <a:buFont typeface="Arial" panose="020B0604020202020204" pitchFamily="34" charset="0"/>
              <a:buChar char="•"/>
            </a:pPr>
            <a:r>
              <a:rPr lang="fr-FR" dirty="0"/>
              <a:t>établissent les listes de dérogation locales</a:t>
            </a:r>
          </a:p>
          <a:p>
            <a:pPr marL="285750" indent="-285750">
              <a:buFont typeface="Arial" panose="020B0604020202020204" pitchFamily="34" charset="0"/>
              <a:buChar char="•"/>
            </a:pPr>
            <a:r>
              <a:rPr lang="fr-FR" dirty="0"/>
              <a:t>définissent la stratégie de contrôle (nombre et localisation des équipements, modalités…)</a:t>
            </a:r>
          </a:p>
          <a:p>
            <a:pPr marL="285750" indent="-285750">
              <a:buFont typeface="Arial" panose="020B0604020202020204" pitchFamily="34" charset="0"/>
              <a:buChar char="•"/>
            </a:pPr>
            <a:r>
              <a:rPr lang="fr-FR" dirty="0"/>
              <a:t>demandent l’autorisation préfectorale pour les équipements de contrôle</a:t>
            </a:r>
          </a:p>
          <a:p>
            <a:pPr marL="285750" indent="-285750">
              <a:buFont typeface="Arial" panose="020B0604020202020204" pitchFamily="34" charset="0"/>
              <a:buChar char="•"/>
            </a:pPr>
            <a:r>
              <a:rPr lang="fr-FR" dirty="0"/>
              <a:t>commandent les équipements de contrôle et les prestations associées grâce au marché UGAP</a:t>
            </a:r>
          </a:p>
          <a:p>
            <a:pPr marL="285750" indent="-285750">
              <a:buFont typeface="Arial" panose="020B0604020202020204" pitchFamily="34" charset="0"/>
              <a:buChar char="•"/>
            </a:pPr>
            <a:r>
              <a:rPr lang="fr-FR" dirty="0"/>
              <a:t>paramètrent et exploitent le dispositif pour leur ZFE</a:t>
            </a:r>
          </a:p>
          <a:p>
            <a:pPr marL="285750" indent="-285750">
              <a:buFont typeface="Arial" panose="020B0604020202020204" pitchFamily="34" charset="0"/>
              <a:buChar char="•"/>
            </a:pPr>
            <a:r>
              <a:rPr lang="fr-FR" dirty="0"/>
              <a:t>valident les infractions</a:t>
            </a:r>
          </a:p>
        </p:txBody>
      </p:sp>
    </p:spTree>
    <p:extLst>
      <p:ext uri="{BB962C8B-B14F-4D97-AF65-F5344CB8AC3E}">
        <p14:creationId xmlns:p14="http://schemas.microsoft.com/office/powerpoint/2010/main" val="2993459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F2E4BF7-1EA5-41A8-9B71-52A62124940B}"/>
              </a:ext>
            </a:extLst>
          </p:cNvPr>
          <p:cNvSpPr>
            <a:spLocks noGrp="1"/>
          </p:cNvSpPr>
          <p:nvPr>
            <p:ph type="title"/>
          </p:nvPr>
        </p:nvSpPr>
        <p:spPr/>
        <p:txBody>
          <a:bodyPr/>
          <a:lstStyle/>
          <a:p>
            <a:r>
              <a:rPr lang="fr-FR" dirty="0"/>
              <a:t>Éléments complémentaires et calendrier</a:t>
            </a:r>
          </a:p>
        </p:txBody>
      </p:sp>
      <p:sp>
        <p:nvSpPr>
          <p:cNvPr id="7" name="Espace réservé du contenu 6">
            <a:extLst>
              <a:ext uri="{FF2B5EF4-FFF2-40B4-BE49-F238E27FC236}">
                <a16:creationId xmlns:a16="http://schemas.microsoft.com/office/drawing/2014/main" id="{3636F64B-B92E-4C66-91C4-D86B9F4B3A0B}"/>
              </a:ext>
            </a:extLst>
          </p:cNvPr>
          <p:cNvSpPr>
            <a:spLocks noGrp="1"/>
          </p:cNvSpPr>
          <p:nvPr>
            <p:ph sz="quarter" idx="4"/>
          </p:nvPr>
        </p:nvSpPr>
        <p:spPr>
          <a:xfrm>
            <a:off x="401541" y="2392078"/>
            <a:ext cx="11388916" cy="3821686"/>
          </a:xfrm>
        </p:spPr>
        <p:txBody>
          <a:bodyPr>
            <a:normAutofit lnSpcReduction="10000"/>
          </a:bodyPr>
          <a:lstStyle/>
          <a:p>
            <a:r>
              <a:rPr lang="fr-FR" b="1" dirty="0"/>
              <a:t>Éléments complémentaires :</a:t>
            </a:r>
          </a:p>
          <a:p>
            <a:pPr marL="285750" indent="-285750">
              <a:buFont typeface="Arial" panose="020B0604020202020204" pitchFamily="34" charset="0"/>
              <a:buChar char="•"/>
            </a:pPr>
            <a:r>
              <a:rPr lang="fr-FR" dirty="0"/>
              <a:t>véhicules étrangers : la directive 2015/413 dite "</a:t>
            </a:r>
            <a:r>
              <a:rPr lang="fr-FR" dirty="0" err="1"/>
              <a:t>CBE</a:t>
            </a:r>
            <a:r>
              <a:rPr lang="fr-FR" dirty="0"/>
              <a:t>" est en cours de révision, son périmètre devrait être élargi pour inclure les ZFE</a:t>
            </a:r>
          </a:p>
          <a:p>
            <a:pPr marL="285750" indent="-285750">
              <a:buFont typeface="Arial" panose="020B0604020202020204" pitchFamily="34" charset="0"/>
              <a:buChar char="•"/>
            </a:pPr>
            <a:r>
              <a:rPr lang="fr-FR" dirty="0"/>
              <a:t>le dispositif pour les personnes en situation de handicap (bénéficiaires CMI-S) pourra être utilisé pour le contrôle du stationnement</a:t>
            </a:r>
          </a:p>
          <a:p>
            <a:pPr marL="285750" indent="-285750">
              <a:buFont typeface="Arial" panose="020B0604020202020204" pitchFamily="34" charset="0"/>
              <a:buChar char="•"/>
            </a:pPr>
            <a:r>
              <a:rPr lang="fr-FR" dirty="0"/>
              <a:t>il est possible de mutualiser des effectifs de police municipale dans le cadre prévu par le code de la sécurité intérieure</a:t>
            </a:r>
          </a:p>
          <a:p>
            <a:pPr marL="285750" indent="-285750">
              <a:buFont typeface="Arial" panose="020B0604020202020204" pitchFamily="34" charset="0"/>
              <a:buChar char="•"/>
            </a:pPr>
            <a:endParaRPr lang="fr-FR" dirty="0"/>
          </a:p>
          <a:p>
            <a:r>
              <a:rPr lang="fr-FR" b="1" dirty="0"/>
              <a:t>Calendrier :</a:t>
            </a:r>
          </a:p>
          <a:p>
            <a:pPr marL="285750" indent="-285750">
              <a:buFont typeface="Arial" panose="020B0604020202020204" pitchFamily="34" charset="0"/>
              <a:buChar char="•"/>
            </a:pPr>
            <a:r>
              <a:rPr lang="fr-FR" dirty="0"/>
              <a:t>Procédure de marché UGAP initiée en février 2023, choix des candidats fait, phase de remise des offres à engager prochainement</a:t>
            </a:r>
          </a:p>
          <a:p>
            <a:pPr marL="285750" indent="-285750">
              <a:buFont typeface="Arial" panose="020B0604020202020204" pitchFamily="34" charset="0"/>
              <a:buChar char="•"/>
            </a:pPr>
            <a:r>
              <a:rPr lang="fr-FR" dirty="0"/>
              <a:t>Perspectives : marché notifié au 2</a:t>
            </a:r>
            <a:r>
              <a:rPr lang="fr-FR" baseline="30000" dirty="0"/>
              <a:t>e</a:t>
            </a:r>
            <a:r>
              <a:rPr lang="fr-FR" dirty="0"/>
              <a:t> trimestre 2024, cible d’avoir un dispositif opérationnel 1 an après (T2 2025)</a:t>
            </a:r>
          </a:p>
          <a:p>
            <a:pPr marL="285750" indent="-2857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1773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89BFA-F422-45E8-8396-325A4D28EC7F}"/>
              </a:ext>
            </a:extLst>
          </p:cNvPr>
          <p:cNvSpPr>
            <a:spLocks noGrp="1"/>
          </p:cNvSpPr>
          <p:nvPr>
            <p:ph type="title"/>
          </p:nvPr>
        </p:nvSpPr>
        <p:spPr/>
        <p:txBody>
          <a:bodyPr/>
          <a:lstStyle/>
          <a:p>
            <a:r>
              <a:rPr lang="fr-FR" dirty="0"/>
              <a:t>Actualités Expertise Transports et Mobilité</a:t>
            </a:r>
          </a:p>
        </p:txBody>
      </p:sp>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24</a:t>
            </a:fld>
            <a:endParaRPr lang="fr-FR"/>
          </a:p>
        </p:txBody>
      </p:sp>
      <p:sp>
        <p:nvSpPr>
          <p:cNvPr id="6" name="Espace réservé du contenu 5">
            <a:extLst>
              <a:ext uri="{FF2B5EF4-FFF2-40B4-BE49-F238E27FC236}">
                <a16:creationId xmlns:a16="http://schemas.microsoft.com/office/drawing/2014/main" id="{2D2E7BFF-E50D-455B-BA79-249D6A8205D6}"/>
              </a:ext>
            </a:extLst>
          </p:cNvPr>
          <p:cNvSpPr>
            <a:spLocks noGrp="1"/>
          </p:cNvSpPr>
          <p:nvPr>
            <p:ph sz="quarter" idx="4"/>
          </p:nvPr>
        </p:nvSpPr>
        <p:spPr/>
        <p:txBody>
          <a:bodyPr/>
          <a:lstStyle/>
          <a:p>
            <a:r>
              <a:rPr lang="fr-FR" dirty="0"/>
              <a:t>Marie Pouponneau / STM - ADEME</a:t>
            </a:r>
          </a:p>
        </p:txBody>
      </p:sp>
    </p:spTree>
    <p:extLst>
      <p:ext uri="{BB962C8B-B14F-4D97-AF65-F5344CB8AC3E}">
        <p14:creationId xmlns:p14="http://schemas.microsoft.com/office/powerpoint/2010/main" val="421796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25</a:t>
            </a:fld>
            <a:endParaRPr lang="fr-FR"/>
          </a:p>
        </p:txBody>
      </p:sp>
      <p:pic>
        <p:nvPicPr>
          <p:cNvPr id="3" name="Image 2">
            <a:extLst>
              <a:ext uri="{FF2B5EF4-FFF2-40B4-BE49-F238E27FC236}">
                <a16:creationId xmlns:a16="http://schemas.microsoft.com/office/drawing/2014/main" id="{26F3EC92-8346-A85F-F376-FC0D75EA381C}"/>
              </a:ext>
            </a:extLst>
          </p:cNvPr>
          <p:cNvPicPr>
            <a:picLocks noChangeAspect="1"/>
          </p:cNvPicPr>
          <p:nvPr/>
        </p:nvPicPr>
        <p:blipFill>
          <a:blip r:embed="rId2"/>
          <a:stretch>
            <a:fillRect/>
          </a:stretch>
        </p:blipFill>
        <p:spPr>
          <a:xfrm>
            <a:off x="3504266" y="513450"/>
            <a:ext cx="5344834" cy="1357711"/>
          </a:xfrm>
          <a:prstGeom prst="rect">
            <a:avLst/>
          </a:prstGeom>
        </p:spPr>
      </p:pic>
      <p:pic>
        <p:nvPicPr>
          <p:cNvPr id="8" name="Image 7">
            <a:extLst>
              <a:ext uri="{FF2B5EF4-FFF2-40B4-BE49-F238E27FC236}">
                <a16:creationId xmlns:a16="http://schemas.microsoft.com/office/drawing/2014/main" id="{548643B4-055F-2716-0CCB-85E18EE4EF88}"/>
              </a:ext>
            </a:extLst>
          </p:cNvPr>
          <p:cNvPicPr>
            <a:picLocks noChangeAspect="1"/>
          </p:cNvPicPr>
          <p:nvPr/>
        </p:nvPicPr>
        <p:blipFill>
          <a:blip r:embed="rId3"/>
          <a:stretch>
            <a:fillRect/>
          </a:stretch>
        </p:blipFill>
        <p:spPr>
          <a:xfrm>
            <a:off x="401542" y="2156012"/>
            <a:ext cx="2331064" cy="3428999"/>
          </a:xfrm>
          <a:prstGeom prst="rect">
            <a:avLst/>
          </a:prstGeom>
          <a:ln w="15875">
            <a:solidFill>
              <a:schemeClr val="accent1"/>
            </a:solidFill>
          </a:ln>
        </p:spPr>
      </p:pic>
      <p:sp>
        <p:nvSpPr>
          <p:cNvPr id="9" name="ZoneTexte 8">
            <a:extLst>
              <a:ext uri="{FF2B5EF4-FFF2-40B4-BE49-F238E27FC236}">
                <a16:creationId xmlns:a16="http://schemas.microsoft.com/office/drawing/2014/main" id="{BC75126C-D30E-3C7E-5DF2-1EE7B8F8EF5E}"/>
              </a:ext>
            </a:extLst>
          </p:cNvPr>
          <p:cNvSpPr txBox="1"/>
          <p:nvPr/>
        </p:nvSpPr>
        <p:spPr>
          <a:xfrm>
            <a:off x="365682" y="5746376"/>
            <a:ext cx="2331064" cy="461665"/>
          </a:xfrm>
          <a:prstGeom prst="rect">
            <a:avLst/>
          </a:prstGeom>
          <a:noFill/>
        </p:spPr>
        <p:txBody>
          <a:bodyPr wrap="square" rtlCol="0">
            <a:spAutoFit/>
          </a:bodyPr>
          <a:lstStyle/>
          <a:p>
            <a:r>
              <a:rPr lang="fr-FR" sz="800" dirty="0">
                <a:hlinkClick r:id="rId4"/>
              </a:rPr>
              <a:t>https://librairie.ademe.fr/mobilite-et-transport/6499-panorama-de-la-cyclologistique-en-france.html</a:t>
            </a:r>
            <a:r>
              <a:rPr lang="fr-FR" sz="800" dirty="0"/>
              <a:t> </a:t>
            </a:r>
          </a:p>
        </p:txBody>
      </p:sp>
      <p:pic>
        <p:nvPicPr>
          <p:cNvPr id="11" name="Image 10">
            <a:extLst>
              <a:ext uri="{FF2B5EF4-FFF2-40B4-BE49-F238E27FC236}">
                <a16:creationId xmlns:a16="http://schemas.microsoft.com/office/drawing/2014/main" id="{2D9321E0-5076-5F4B-096A-BF02E0FB4830}"/>
              </a:ext>
            </a:extLst>
          </p:cNvPr>
          <p:cNvPicPr>
            <a:picLocks noChangeAspect="1"/>
          </p:cNvPicPr>
          <p:nvPr/>
        </p:nvPicPr>
        <p:blipFill>
          <a:blip r:embed="rId5"/>
          <a:stretch>
            <a:fillRect/>
          </a:stretch>
        </p:blipFill>
        <p:spPr>
          <a:xfrm>
            <a:off x="3132394" y="2156012"/>
            <a:ext cx="2560194" cy="3437463"/>
          </a:xfrm>
          <a:prstGeom prst="rect">
            <a:avLst/>
          </a:prstGeom>
          <a:ln w="15875">
            <a:solidFill>
              <a:schemeClr val="accent1"/>
            </a:solidFill>
          </a:ln>
        </p:spPr>
      </p:pic>
      <p:sp>
        <p:nvSpPr>
          <p:cNvPr id="15" name="ZoneTexte 14">
            <a:extLst>
              <a:ext uri="{FF2B5EF4-FFF2-40B4-BE49-F238E27FC236}">
                <a16:creationId xmlns:a16="http://schemas.microsoft.com/office/drawing/2014/main" id="{C8FDD6FA-063F-2C1A-46F5-3C1245C8A5F4}"/>
              </a:ext>
            </a:extLst>
          </p:cNvPr>
          <p:cNvSpPr txBox="1"/>
          <p:nvPr/>
        </p:nvSpPr>
        <p:spPr>
          <a:xfrm>
            <a:off x="3021107" y="5746375"/>
            <a:ext cx="3155576" cy="461665"/>
          </a:xfrm>
          <a:prstGeom prst="rect">
            <a:avLst/>
          </a:prstGeom>
          <a:noFill/>
        </p:spPr>
        <p:txBody>
          <a:bodyPr wrap="square">
            <a:spAutoFit/>
          </a:bodyPr>
          <a:lstStyle/>
          <a:p>
            <a:r>
              <a:rPr lang="fr-FR" sz="800" dirty="0">
                <a:hlinkClick r:id="rId6"/>
              </a:rPr>
              <a:t>https://librairie.ademe.fr/mobilite-et-transport/6457-2-roues-motorises-mise-a-jour-des-connaissances-sur-leurs-consommations-et-emissions-a-l-echappement.html</a:t>
            </a:r>
            <a:r>
              <a:rPr lang="fr-FR" sz="800" dirty="0"/>
              <a:t> </a:t>
            </a:r>
          </a:p>
        </p:txBody>
      </p:sp>
      <p:pic>
        <p:nvPicPr>
          <p:cNvPr id="19" name="Image 18">
            <a:extLst>
              <a:ext uri="{FF2B5EF4-FFF2-40B4-BE49-F238E27FC236}">
                <a16:creationId xmlns:a16="http://schemas.microsoft.com/office/drawing/2014/main" id="{A2179BC1-4857-E258-5B98-F959CD612942}"/>
              </a:ext>
            </a:extLst>
          </p:cNvPr>
          <p:cNvPicPr>
            <a:picLocks noChangeAspect="1"/>
          </p:cNvPicPr>
          <p:nvPr/>
        </p:nvPicPr>
        <p:blipFill>
          <a:blip r:embed="rId7"/>
          <a:stretch>
            <a:fillRect/>
          </a:stretch>
        </p:blipFill>
        <p:spPr>
          <a:xfrm>
            <a:off x="6009715" y="2156012"/>
            <a:ext cx="2628900" cy="3552825"/>
          </a:xfrm>
          <a:prstGeom prst="rect">
            <a:avLst/>
          </a:prstGeom>
          <a:ln w="15875">
            <a:solidFill>
              <a:schemeClr val="accent1"/>
            </a:solidFill>
          </a:ln>
        </p:spPr>
      </p:pic>
      <p:sp>
        <p:nvSpPr>
          <p:cNvPr id="21" name="ZoneTexte 20">
            <a:extLst>
              <a:ext uri="{FF2B5EF4-FFF2-40B4-BE49-F238E27FC236}">
                <a16:creationId xmlns:a16="http://schemas.microsoft.com/office/drawing/2014/main" id="{1D1F1BB9-78D0-EAFC-C84E-5BE79CBD1796}"/>
              </a:ext>
            </a:extLst>
          </p:cNvPr>
          <p:cNvSpPr txBox="1"/>
          <p:nvPr/>
        </p:nvSpPr>
        <p:spPr>
          <a:xfrm>
            <a:off x="5925671" y="5778244"/>
            <a:ext cx="2712944" cy="461665"/>
          </a:xfrm>
          <a:prstGeom prst="rect">
            <a:avLst/>
          </a:prstGeom>
          <a:noFill/>
        </p:spPr>
        <p:txBody>
          <a:bodyPr wrap="square">
            <a:spAutoFit/>
          </a:bodyPr>
          <a:lstStyle/>
          <a:p>
            <a:r>
              <a:rPr lang="fr-FR" sz="800" dirty="0">
                <a:hlinkClick r:id="rId8"/>
              </a:rPr>
              <a:t>https://librairie.ademe.fr/mobilite-et-transport/5877-avis-de-l-ademe-voitures-electriques-et-bornes-de-recharges.html</a:t>
            </a:r>
            <a:r>
              <a:rPr lang="fr-FR" sz="800" dirty="0"/>
              <a:t> </a:t>
            </a:r>
          </a:p>
        </p:txBody>
      </p:sp>
      <p:sp>
        <p:nvSpPr>
          <p:cNvPr id="22" name="Espace réservé du contenu 12">
            <a:extLst>
              <a:ext uri="{FF2B5EF4-FFF2-40B4-BE49-F238E27FC236}">
                <a16:creationId xmlns:a16="http://schemas.microsoft.com/office/drawing/2014/main" id="{C0528FF5-2D66-4D41-AC65-215F703C7ED9}"/>
              </a:ext>
            </a:extLst>
          </p:cNvPr>
          <p:cNvSpPr>
            <a:spLocks noGrp="1"/>
          </p:cNvSpPr>
          <p:nvPr>
            <p:ph sz="quarter" idx="4"/>
          </p:nvPr>
        </p:nvSpPr>
        <p:spPr>
          <a:xfrm>
            <a:off x="8955742" y="2156012"/>
            <a:ext cx="3012140" cy="3422568"/>
          </a:xfrm>
        </p:spPr>
        <p:txBody>
          <a:bodyPr>
            <a:noAutofit/>
          </a:bodyPr>
          <a:lstStyle/>
          <a:p>
            <a:r>
              <a:rPr lang="fr-FR" b="1" dirty="0"/>
              <a:t>Mais aussi des événements :</a:t>
            </a:r>
            <a:br>
              <a:rPr lang="fr-FR" b="1" dirty="0"/>
            </a:br>
            <a:r>
              <a:rPr lang="fr-FR" dirty="0"/>
              <a:t> </a:t>
            </a:r>
          </a:p>
          <a:p>
            <a:pPr marL="177800" indent="-177800">
              <a:buFont typeface="Arial" panose="020B0604020202020204" pitchFamily="34" charset="0"/>
              <a:buChar char="•"/>
            </a:pPr>
            <a:r>
              <a:rPr lang="fr-FR" sz="1400" dirty="0"/>
              <a:t>Les Journées AVELO 2 le 14 décembre à Rennes : </a:t>
            </a:r>
            <a:r>
              <a:rPr lang="fr-FR" sz="1400" dirty="0">
                <a:hlinkClick r:id="rId9"/>
              </a:rPr>
              <a:t>https://adm-avelo2.ademe.fr/</a:t>
            </a:r>
            <a:r>
              <a:rPr lang="fr-FR" sz="1400" dirty="0"/>
              <a:t>  </a:t>
            </a:r>
          </a:p>
          <a:p>
            <a:pPr marL="177800" indent="-177800">
              <a:buFont typeface="Arial" panose="020B0604020202020204" pitchFamily="34" charset="0"/>
              <a:buChar char="•"/>
            </a:pPr>
            <a:r>
              <a:rPr lang="fr-FR" sz="1400" dirty="0"/>
              <a:t>Les Rencontres Nationales de l’Autopartage le 27 mars 2024 à Lyon</a:t>
            </a:r>
          </a:p>
        </p:txBody>
      </p:sp>
    </p:spTree>
    <p:extLst>
      <p:ext uri="{BB962C8B-B14F-4D97-AF65-F5344CB8AC3E}">
        <p14:creationId xmlns:p14="http://schemas.microsoft.com/office/powerpoint/2010/main" val="2235468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65D04F93-9803-48D6-BDFE-DC52673982F4}"/>
              </a:ext>
            </a:extLst>
          </p:cNvPr>
          <p:cNvSpPr>
            <a:spLocks noGrp="1"/>
          </p:cNvSpPr>
          <p:nvPr>
            <p:ph sz="quarter" idx="4"/>
          </p:nvPr>
        </p:nvSpPr>
        <p:spPr>
          <a:xfrm>
            <a:off x="1027251" y="4096958"/>
            <a:ext cx="3614277" cy="1500188"/>
          </a:xfrm>
        </p:spPr>
        <p:txBody>
          <a:bodyPr/>
          <a:lstStyle/>
          <a:p>
            <a:pPr>
              <a:spcAft>
                <a:spcPts val="0"/>
              </a:spcAft>
            </a:pPr>
            <a:r>
              <a:rPr lang="fr-FR" dirty="0"/>
              <a:t>Nom de votre entreprise </a:t>
            </a:r>
          </a:p>
          <a:p>
            <a:pPr>
              <a:spcAft>
                <a:spcPts val="0"/>
              </a:spcAft>
            </a:pPr>
            <a:r>
              <a:rPr lang="fr-FR" b="0" dirty="0"/>
              <a:t>Contacts</a:t>
            </a:r>
          </a:p>
        </p:txBody>
      </p:sp>
    </p:spTree>
    <p:extLst>
      <p:ext uri="{BB962C8B-B14F-4D97-AF65-F5344CB8AC3E}">
        <p14:creationId xmlns:p14="http://schemas.microsoft.com/office/powerpoint/2010/main" val="306868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89BFA-F422-45E8-8396-325A4D28EC7F}"/>
              </a:ext>
            </a:extLst>
          </p:cNvPr>
          <p:cNvSpPr>
            <a:spLocks noGrp="1"/>
          </p:cNvSpPr>
          <p:nvPr>
            <p:ph type="title"/>
          </p:nvPr>
        </p:nvSpPr>
        <p:spPr/>
        <p:txBody>
          <a:bodyPr/>
          <a:lstStyle/>
          <a:p>
            <a:r>
              <a:rPr lang="fr-FR" sz="3200" dirty="0"/>
              <a:t>Dispositif Crit’Air et portail ZFE </a:t>
            </a:r>
          </a:p>
        </p:txBody>
      </p:sp>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3</a:t>
            </a:fld>
            <a:endParaRPr lang="fr-FR"/>
          </a:p>
        </p:txBody>
      </p:sp>
      <p:sp>
        <p:nvSpPr>
          <p:cNvPr id="6" name="Espace réservé du contenu 5">
            <a:extLst>
              <a:ext uri="{FF2B5EF4-FFF2-40B4-BE49-F238E27FC236}">
                <a16:creationId xmlns:a16="http://schemas.microsoft.com/office/drawing/2014/main" id="{2D2E7BFF-E50D-455B-BA79-249D6A8205D6}"/>
              </a:ext>
            </a:extLst>
          </p:cNvPr>
          <p:cNvSpPr>
            <a:spLocks noGrp="1"/>
          </p:cNvSpPr>
          <p:nvPr>
            <p:ph sz="quarter" idx="4"/>
          </p:nvPr>
        </p:nvSpPr>
        <p:spPr/>
        <p:txBody>
          <a:bodyPr/>
          <a:lstStyle/>
          <a:p>
            <a:r>
              <a:rPr lang="fr-FR" sz="1600" dirty="0"/>
              <a:t>Frédérique Millard, cheffe du pôle plans et programmes - DGEC/MTECT</a:t>
            </a:r>
          </a:p>
          <a:p>
            <a:endParaRPr lang="fr-FR" dirty="0"/>
          </a:p>
        </p:txBody>
      </p:sp>
    </p:spTree>
    <p:extLst>
      <p:ext uri="{BB962C8B-B14F-4D97-AF65-F5344CB8AC3E}">
        <p14:creationId xmlns:p14="http://schemas.microsoft.com/office/powerpoint/2010/main" val="64416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4</a:t>
            </a:fld>
            <a:endParaRPr lang="fr-FR"/>
          </a:p>
        </p:txBody>
      </p:sp>
      <p:sp>
        <p:nvSpPr>
          <p:cNvPr id="8" name="Titre 6">
            <a:extLst>
              <a:ext uri="{FF2B5EF4-FFF2-40B4-BE49-F238E27FC236}">
                <a16:creationId xmlns:a16="http://schemas.microsoft.com/office/drawing/2014/main" id="{BBB8EDDF-B6D6-44AD-A1CF-DC8C776520E9}"/>
              </a:ext>
            </a:extLst>
          </p:cNvPr>
          <p:cNvSpPr>
            <a:spLocks noGrp="1"/>
          </p:cNvSpPr>
          <p:nvPr>
            <p:ph type="title"/>
          </p:nvPr>
        </p:nvSpPr>
        <p:spPr>
          <a:xfrm>
            <a:off x="2036621" y="304800"/>
            <a:ext cx="9333429" cy="1129577"/>
          </a:xfrm>
        </p:spPr>
        <p:txBody>
          <a:bodyPr>
            <a:noAutofit/>
          </a:bodyPr>
          <a:lstStyle/>
          <a:p>
            <a:r>
              <a:rPr lang="fr-FR" sz="2400" dirty="0">
                <a:solidFill>
                  <a:schemeClr val="accent1"/>
                </a:solidFill>
              </a:rPr>
              <a:t>La loi prévoit la mise en place de ZFE dans les </a:t>
            </a:r>
            <a:r>
              <a:rPr lang="fr-FR" sz="2400" i="1" dirty="0">
                <a:solidFill>
                  <a:schemeClr val="accent1"/>
                </a:solidFill>
              </a:rPr>
              <a:t>grandes</a:t>
            </a:r>
            <a:r>
              <a:rPr lang="fr-FR" sz="2400" dirty="0">
                <a:solidFill>
                  <a:schemeClr val="accent1"/>
                </a:solidFill>
              </a:rPr>
              <a:t> agglomérations, avec une flexibilité adaptée en fonction des niveaux locaux de pollution de l’air</a:t>
            </a:r>
          </a:p>
        </p:txBody>
      </p:sp>
      <p:pic>
        <p:nvPicPr>
          <p:cNvPr id="9" name="Image 8">
            <a:extLst>
              <a:ext uri="{FF2B5EF4-FFF2-40B4-BE49-F238E27FC236}">
                <a16:creationId xmlns:a16="http://schemas.microsoft.com/office/drawing/2014/main" id="{F2820CAB-71EB-4EEA-941B-0E835665539F}"/>
              </a:ext>
            </a:extLst>
          </p:cNvPr>
          <p:cNvPicPr>
            <a:picLocks noChangeAspect="1"/>
          </p:cNvPicPr>
          <p:nvPr/>
        </p:nvPicPr>
        <p:blipFill>
          <a:blip r:embed="rId2"/>
          <a:stretch>
            <a:fillRect/>
          </a:stretch>
        </p:blipFill>
        <p:spPr>
          <a:xfrm>
            <a:off x="11265422" y="994874"/>
            <a:ext cx="788768" cy="1878956"/>
          </a:xfrm>
          <a:prstGeom prst="rect">
            <a:avLst/>
          </a:prstGeom>
        </p:spPr>
      </p:pic>
      <p:sp>
        <p:nvSpPr>
          <p:cNvPr id="10" name="Espace réservé du contenu 2"/>
          <p:cNvSpPr>
            <a:spLocks noGrp="1"/>
          </p:cNvSpPr>
          <p:nvPr>
            <p:ph sz="quarter" idx="4294967295"/>
          </p:nvPr>
        </p:nvSpPr>
        <p:spPr>
          <a:xfrm>
            <a:off x="323704" y="1582735"/>
            <a:ext cx="11232000" cy="5118647"/>
          </a:xfrm>
          <a:prstGeom prst="rect">
            <a:avLst/>
          </a:prstGeom>
        </p:spPr>
        <p:txBody>
          <a:bodyPr>
            <a:noAutofit/>
          </a:bodyPr>
          <a:lstStyle/>
          <a:p>
            <a:pPr marL="0" indent="0">
              <a:buNone/>
            </a:pPr>
            <a:r>
              <a:rPr lang="fr-FR" sz="2000" b="1" dirty="0">
                <a:latin typeface="Arial" panose="020B0604020202020204" pitchFamily="34" charset="0"/>
                <a:cs typeface="Arial" panose="020B0604020202020204" pitchFamily="34" charset="0"/>
              </a:rPr>
              <a:t>3 types d’agglomérations :</a:t>
            </a:r>
          </a:p>
          <a:p>
            <a:pPr marL="0" indent="0">
              <a:buNone/>
            </a:pPr>
            <a:endParaRPr lang="fr-FR"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u="sng" dirty="0">
                <a:latin typeface="Arial" panose="020B0604020202020204" pitchFamily="34" charset="0"/>
                <a:cs typeface="Arial" panose="020B0604020202020204" pitchFamily="34" charset="0"/>
              </a:rPr>
              <a:t>en dépassement régulier</a:t>
            </a:r>
            <a:r>
              <a:rPr lang="fr-FR" sz="2000" dirty="0">
                <a:latin typeface="Arial" panose="020B0604020202020204" pitchFamily="34" charset="0"/>
                <a:cs typeface="Arial" panose="020B0604020202020204" pitchFamily="34" charset="0"/>
              </a:rPr>
              <a:t> des normes de qualité de l’air (plus de 3 ans sur les 5 dernières années, pour le NO</a:t>
            </a:r>
            <a:r>
              <a:rPr lang="fr-FR" sz="2000" baseline="-25000" dirty="0">
                <a:latin typeface="Arial" panose="020B0604020202020204" pitchFamily="34" charset="0"/>
                <a:cs typeface="Arial" panose="020B0604020202020204" pitchFamily="34" charset="0"/>
              </a:rPr>
              <a:t>2</a:t>
            </a:r>
            <a:r>
              <a:rPr lang="fr-FR" sz="2000" dirty="0">
                <a:latin typeface="Arial" panose="020B0604020202020204" pitchFamily="34" charset="0"/>
                <a:cs typeface="Arial" panose="020B0604020202020204" pitchFamily="34" charset="0"/>
              </a:rPr>
              <a:t>, PM); (III - L.2213-4-1 CGCT) </a:t>
            </a:r>
          </a:p>
          <a:p>
            <a:pPr marL="0" indent="0">
              <a:buNone/>
            </a:pPr>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u="sng" dirty="0">
                <a:latin typeface="Arial" panose="020B0604020202020204" pitchFamily="34" charset="0"/>
                <a:cs typeface="Arial" panose="020B0604020202020204" pitchFamily="34" charset="0"/>
              </a:rPr>
              <a:t>sans dépassement régulier</a:t>
            </a:r>
            <a:r>
              <a:rPr lang="fr-FR" sz="2000" dirty="0">
                <a:latin typeface="Arial" panose="020B0604020202020204" pitchFamily="34" charset="0"/>
                <a:cs typeface="Arial" panose="020B0604020202020204" pitchFamily="34" charset="0"/>
              </a:rPr>
              <a:t> des normes de qualité de l’air (</a:t>
            </a:r>
            <a:r>
              <a:rPr lang="fr-FR" sz="1600" dirty="0">
                <a:latin typeface="Arial" panose="020B0604020202020204" pitchFamily="34" charset="0"/>
                <a:cs typeface="Arial" panose="020B0604020202020204" pitchFamily="34" charset="0"/>
              </a:rPr>
              <a:t>et + de 150 000 </a:t>
            </a:r>
            <a:r>
              <a:rPr lang="fr-FR" sz="1600" dirty="0" err="1">
                <a:latin typeface="Arial" panose="020B0604020202020204" pitchFamily="34" charset="0"/>
                <a:cs typeface="Arial" panose="020B0604020202020204" pitchFamily="34" charset="0"/>
              </a:rPr>
              <a:t>hab</a:t>
            </a:r>
            <a:r>
              <a:rPr lang="fr-FR" sz="1600" dirty="0">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mais au-dessus des recommandations OMS ;</a:t>
            </a:r>
          </a:p>
          <a:p>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u="sng" dirty="0">
                <a:latin typeface="Arial" panose="020B0604020202020204" pitchFamily="34" charset="0"/>
                <a:cs typeface="Arial" panose="020B0604020202020204" pitchFamily="34" charset="0"/>
              </a:rPr>
              <a:t>en-dessous des recommandations OMS</a:t>
            </a:r>
            <a:r>
              <a:rPr lang="fr-FR" sz="2000" dirty="0">
                <a:latin typeface="Arial" panose="020B0604020202020204" pitchFamily="34" charset="0"/>
                <a:cs typeface="Arial" panose="020B0604020202020204" pitchFamily="34" charset="0"/>
              </a:rPr>
              <a:t> : Saint Nazaire actuellement, pas d’obligation de ZFE</a:t>
            </a:r>
          </a:p>
          <a:p>
            <a:endParaRPr lang="fr-FR" sz="2000" dirty="0">
              <a:latin typeface="Arial" panose="020B0604020202020204" pitchFamily="34" charset="0"/>
              <a:cs typeface="Arial" panose="020B0604020202020204" pitchFamily="34" charset="0"/>
            </a:endParaRPr>
          </a:p>
          <a:p>
            <a:pPr marL="0" indent="0">
              <a:buNone/>
            </a:pPr>
            <a:r>
              <a:rPr lang="fr-FR" sz="2000" dirty="0">
                <a:latin typeface="Arial" panose="020B0604020202020204" pitchFamily="34" charset="0"/>
                <a:cs typeface="Arial" panose="020B0604020202020204" pitchFamily="34" charset="0"/>
              </a:rPr>
              <a:t>=&gt; En fonction des évolutions de la qualité de l’air, évaluée chaque année, la situation des agglomérations peut évoluer, et donc leurs obligations afférentes (ZFE notamment).</a:t>
            </a:r>
          </a:p>
          <a:p>
            <a:pPr lvl="0"/>
            <a:endParaRPr lang="fr-FR" sz="4400" dirty="0">
              <a:latin typeface="+mj-lt"/>
            </a:endParaRPr>
          </a:p>
        </p:txBody>
      </p:sp>
    </p:spTree>
    <p:extLst>
      <p:ext uri="{BB962C8B-B14F-4D97-AF65-F5344CB8AC3E}">
        <p14:creationId xmlns:p14="http://schemas.microsoft.com/office/powerpoint/2010/main" val="126999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5</a:t>
            </a:fld>
            <a:endParaRPr lang="fr-FR"/>
          </a:p>
        </p:txBody>
      </p:sp>
      <p:sp>
        <p:nvSpPr>
          <p:cNvPr id="7" name="Titre 6">
            <a:extLst>
              <a:ext uri="{FF2B5EF4-FFF2-40B4-BE49-F238E27FC236}">
                <a16:creationId xmlns:a16="http://schemas.microsoft.com/office/drawing/2014/main" id="{BBB8EDDF-B6D6-44AD-A1CF-DC8C776520E9}"/>
              </a:ext>
            </a:extLst>
          </p:cNvPr>
          <p:cNvSpPr>
            <a:spLocks noGrp="1"/>
          </p:cNvSpPr>
          <p:nvPr>
            <p:ph type="title"/>
          </p:nvPr>
        </p:nvSpPr>
        <p:spPr>
          <a:xfrm>
            <a:off x="2071371" y="134189"/>
            <a:ext cx="8645376" cy="1337043"/>
          </a:xfrm>
        </p:spPr>
        <p:txBody>
          <a:bodyPr>
            <a:noAutofit/>
          </a:bodyPr>
          <a:lstStyle/>
          <a:p>
            <a:r>
              <a:rPr lang="fr-FR" sz="2400" dirty="0">
                <a:solidFill>
                  <a:schemeClr val="accent1"/>
                </a:solidFill>
                <a:latin typeface="Arial" panose="020B0604020202020204" pitchFamily="34" charset="0"/>
                <a:cs typeface="Arial" panose="020B0604020202020204" pitchFamily="34" charset="0"/>
              </a:rPr>
              <a:t>Obligations minimales imposées par la loi, en fonction de la qualité de l’air mesurées dans les stations de mesure des grandes agglomérations</a:t>
            </a:r>
            <a:br>
              <a:rPr lang="fr-FR" sz="2400" dirty="0">
                <a:solidFill>
                  <a:schemeClr val="accent1"/>
                </a:solidFill>
                <a:latin typeface="Arial" panose="020B0604020202020204" pitchFamily="34" charset="0"/>
                <a:cs typeface="Arial" panose="020B0604020202020204" pitchFamily="34" charset="0"/>
              </a:rPr>
            </a:br>
            <a:endParaRPr lang="fr-FR" sz="2400" dirty="0">
              <a:solidFill>
                <a:schemeClr val="accent1"/>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F2820CAB-71EB-4EEA-941B-0E835665539F}"/>
              </a:ext>
            </a:extLst>
          </p:cNvPr>
          <p:cNvPicPr>
            <a:picLocks noChangeAspect="1"/>
          </p:cNvPicPr>
          <p:nvPr/>
        </p:nvPicPr>
        <p:blipFill>
          <a:blip r:embed="rId2"/>
          <a:stretch>
            <a:fillRect/>
          </a:stretch>
        </p:blipFill>
        <p:spPr>
          <a:xfrm>
            <a:off x="11052600" y="905003"/>
            <a:ext cx="886135" cy="2110899"/>
          </a:xfrm>
          <a:prstGeom prst="rect">
            <a:avLst/>
          </a:prstGeom>
        </p:spPr>
      </p:pic>
      <p:sp>
        <p:nvSpPr>
          <p:cNvPr id="9" name="Espace réservé du contenu 2"/>
          <p:cNvSpPr>
            <a:spLocks noGrp="1"/>
          </p:cNvSpPr>
          <p:nvPr>
            <p:ph sz="quarter" idx="4294967295"/>
          </p:nvPr>
        </p:nvSpPr>
        <p:spPr>
          <a:xfrm>
            <a:off x="538808" y="1419305"/>
            <a:ext cx="10345865" cy="4309505"/>
          </a:xfrm>
          <a:prstGeom prst="rect">
            <a:avLst/>
          </a:prstGeom>
        </p:spPr>
        <p:txBody>
          <a:bodyPr>
            <a:noAutofit/>
          </a:bodyPr>
          <a:lstStyle/>
          <a:p>
            <a:pPr marL="0" indent="0">
              <a:buNone/>
            </a:pPr>
            <a:r>
              <a:rPr lang="fr-FR" sz="1600" u="sng" dirty="0"/>
              <a:t>Pour les agglomérations de France métropolitaine de plus de 150 000 </a:t>
            </a:r>
            <a:r>
              <a:rPr lang="fr-FR" sz="1600" u="sng" dirty="0" err="1"/>
              <a:t>hab</a:t>
            </a:r>
            <a:r>
              <a:rPr lang="fr-FR" sz="1600" u="sng" dirty="0"/>
              <a:t> ET qui ne sont pas en dépassement régulier des normes de qualité de l’air (37 agglomérations) </a:t>
            </a:r>
            <a:r>
              <a:rPr lang="fr-FR" sz="1600" u="sng" dirty="0">
                <a:solidFill>
                  <a:srgbClr val="FFC000"/>
                </a:solidFill>
              </a:rPr>
              <a:t>// territoires en vigilance</a:t>
            </a:r>
          </a:p>
          <a:p>
            <a:r>
              <a:rPr lang="fr-FR" sz="1600" dirty="0"/>
              <a:t>Mise en place de la ZFE au plus tard avant fin 2024.</a:t>
            </a:r>
          </a:p>
          <a:p>
            <a:r>
              <a:rPr lang="fr-FR" sz="1600" dirty="0"/>
              <a:t>Une seule exigence à respecter : La ZFE doit couvrir au moins 50 % de la part de la population de l’EPCI le plus peuplé de l’agglomération résidant dans le périmètre de l’agglomération</a:t>
            </a:r>
          </a:p>
          <a:p>
            <a:pPr marL="0" indent="0">
              <a:buNone/>
            </a:pPr>
            <a:r>
              <a:rPr lang="fr-FR" sz="1600" dirty="0"/>
              <a:t>=&gt; Pas de calendrier minimal de restrictions imposé</a:t>
            </a:r>
          </a:p>
        </p:txBody>
      </p:sp>
      <p:sp>
        <p:nvSpPr>
          <p:cNvPr id="11" name="Espace réservé du contenu 2">
            <a:extLst>
              <a:ext uri="{FF2B5EF4-FFF2-40B4-BE49-F238E27FC236}">
                <a16:creationId xmlns:a16="http://schemas.microsoft.com/office/drawing/2014/main" id="{49FCB3DA-A7FB-4FE0-94A7-F1BF89A16031}"/>
              </a:ext>
            </a:extLst>
          </p:cNvPr>
          <p:cNvSpPr txBox="1">
            <a:spLocks/>
          </p:cNvSpPr>
          <p:nvPr/>
        </p:nvSpPr>
        <p:spPr bwMode="gray">
          <a:xfrm>
            <a:off x="487439" y="3461895"/>
            <a:ext cx="11451296" cy="2245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600" u="sng" dirty="0"/>
              <a:t>Pour les agglomérations qui sont en dépassement régulier des normes de qualité de l’air (5 agglomérations sur la base des données 2018-2022) </a:t>
            </a:r>
            <a:r>
              <a:rPr lang="fr-FR" sz="1600" u="sng" dirty="0">
                <a:solidFill>
                  <a:srgbClr val="FF0000"/>
                </a:solidFill>
              </a:rPr>
              <a:t>// territoires ZFE</a:t>
            </a:r>
          </a:p>
          <a:p>
            <a:pPr marL="0" indent="0">
              <a:buNone/>
            </a:pPr>
            <a:r>
              <a:rPr lang="fr-FR" sz="1600" dirty="0"/>
              <a:t>Trois exigences à respecter : </a:t>
            </a:r>
          </a:p>
          <a:p>
            <a:pPr marL="838190" lvl="1" indent="-380990"/>
            <a:r>
              <a:rPr lang="fr-FR" sz="1600" dirty="0"/>
              <a:t>Fin 2024, la ZFE doit couvrir au moins 50 % de la part de la population de l’EPCI le plus peuplé de l’agglomération résidant dans le périmètre de l’agglomération ;</a:t>
            </a:r>
          </a:p>
          <a:p>
            <a:pPr marL="838190" lvl="1" indent="-380990"/>
            <a:r>
              <a:rPr lang="fr-FR" sz="1600" dirty="0"/>
              <a:t>Les restrictions concernent les automobiles et les véhicules utilitaires légers ;</a:t>
            </a:r>
          </a:p>
          <a:p>
            <a:pPr marL="838190" lvl="1" indent="-380990"/>
            <a:r>
              <a:rPr lang="fr-FR" sz="1600" dirty="0"/>
              <a:t>Un calendrier minimal imposé, uniquement pour les automobiles :</a:t>
            </a:r>
          </a:p>
          <a:p>
            <a:pPr lvl="3"/>
            <a:r>
              <a:rPr lang="fr-FR" sz="1600" dirty="0"/>
              <a:t>Automobiles NC et Crit’air 5 interdites au 1</a:t>
            </a:r>
            <a:r>
              <a:rPr lang="fr-FR" sz="1600" baseline="30000" dirty="0"/>
              <a:t>er</a:t>
            </a:r>
            <a:r>
              <a:rPr lang="fr-FR" sz="1600" dirty="0"/>
              <a:t> janvier 2023,</a:t>
            </a:r>
          </a:p>
          <a:p>
            <a:pPr lvl="3"/>
            <a:r>
              <a:rPr lang="fr-FR" sz="1600" dirty="0"/>
              <a:t> Automobiles Crit’air 4 au 1</a:t>
            </a:r>
            <a:r>
              <a:rPr lang="fr-FR" sz="1600" baseline="30000" dirty="0"/>
              <a:t>er</a:t>
            </a:r>
            <a:r>
              <a:rPr lang="fr-FR" sz="1600" dirty="0"/>
              <a:t> janvier 2024, </a:t>
            </a:r>
          </a:p>
          <a:p>
            <a:pPr lvl="3"/>
            <a:r>
              <a:rPr lang="fr-FR" sz="1600" dirty="0"/>
              <a:t>Automobiles Crit’air 3 au 1</a:t>
            </a:r>
            <a:r>
              <a:rPr lang="fr-FR" sz="1600" baseline="30000" dirty="0"/>
              <a:t>er</a:t>
            </a:r>
            <a:r>
              <a:rPr lang="fr-FR" sz="1600" dirty="0"/>
              <a:t> janvier 2025.</a:t>
            </a:r>
          </a:p>
          <a:p>
            <a:pPr marL="0" indent="0">
              <a:buNone/>
            </a:pPr>
            <a:endParaRPr lang="fr-FR" sz="1600" dirty="0"/>
          </a:p>
        </p:txBody>
      </p:sp>
    </p:spTree>
    <p:extLst>
      <p:ext uri="{BB962C8B-B14F-4D97-AF65-F5344CB8AC3E}">
        <p14:creationId xmlns:p14="http://schemas.microsoft.com/office/powerpoint/2010/main" val="19756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6</a:t>
            </a:fld>
            <a:endParaRPr lang="fr-FR"/>
          </a:p>
        </p:txBody>
      </p:sp>
      <p:sp>
        <p:nvSpPr>
          <p:cNvPr id="11" name="Titre 6">
            <a:extLst>
              <a:ext uri="{FF2B5EF4-FFF2-40B4-BE49-F238E27FC236}">
                <a16:creationId xmlns:a16="http://schemas.microsoft.com/office/drawing/2014/main" id="{050BD29B-01EF-4E0F-8D90-01113183A20F}"/>
              </a:ext>
            </a:extLst>
          </p:cNvPr>
          <p:cNvSpPr>
            <a:spLocks noGrp="1"/>
          </p:cNvSpPr>
          <p:nvPr>
            <p:ph type="title"/>
          </p:nvPr>
        </p:nvSpPr>
        <p:spPr>
          <a:xfrm>
            <a:off x="3068899" y="-190707"/>
            <a:ext cx="9625149" cy="960000"/>
          </a:xfrm>
        </p:spPr>
        <p:txBody>
          <a:bodyPr>
            <a:normAutofit/>
          </a:bodyPr>
          <a:lstStyle/>
          <a:p>
            <a:r>
              <a:rPr lang="fr-FR" sz="3200" dirty="0">
                <a:solidFill>
                  <a:schemeClr val="accent1"/>
                </a:solidFill>
              </a:rPr>
              <a:t>Déploiement des ZFE</a:t>
            </a:r>
          </a:p>
        </p:txBody>
      </p:sp>
      <p:pic>
        <p:nvPicPr>
          <p:cNvPr id="12" name="Image 11"/>
          <p:cNvPicPr>
            <a:picLocks noChangeAspect="1"/>
          </p:cNvPicPr>
          <p:nvPr/>
        </p:nvPicPr>
        <p:blipFill rotWithShape="1">
          <a:blip r:embed="rId2"/>
          <a:srcRect t="11032"/>
          <a:stretch/>
        </p:blipFill>
        <p:spPr>
          <a:xfrm>
            <a:off x="2747941" y="769293"/>
            <a:ext cx="5133532" cy="5482121"/>
          </a:xfrm>
          <a:prstGeom prst="rect">
            <a:avLst/>
          </a:prstGeom>
        </p:spPr>
      </p:pic>
      <p:sp>
        <p:nvSpPr>
          <p:cNvPr id="14" name="ZoneTexte 13">
            <a:extLst>
              <a:ext uri="{FF2B5EF4-FFF2-40B4-BE49-F238E27FC236}">
                <a16:creationId xmlns:a16="http://schemas.microsoft.com/office/drawing/2014/main" id="{23BB1C59-E3EA-411C-9D73-F3DE15D2D779}"/>
              </a:ext>
            </a:extLst>
          </p:cNvPr>
          <p:cNvSpPr txBox="1"/>
          <p:nvPr/>
        </p:nvSpPr>
        <p:spPr>
          <a:xfrm>
            <a:off x="8410468" y="2070249"/>
            <a:ext cx="3425215" cy="923330"/>
          </a:xfrm>
          <a:prstGeom prst="rect">
            <a:avLst/>
          </a:prstGeom>
          <a:noFill/>
        </p:spPr>
        <p:txBody>
          <a:bodyPr wrap="square" rtlCol="0">
            <a:spAutoFit/>
          </a:bodyPr>
          <a:lstStyle/>
          <a:p>
            <a:pPr algn="ctr"/>
            <a:r>
              <a:rPr lang="fr-FR" dirty="0"/>
              <a:t>12 ZFE actuellement créées</a:t>
            </a:r>
          </a:p>
          <a:p>
            <a:pPr algn="ctr"/>
            <a:endParaRPr lang="fr-FR" dirty="0"/>
          </a:p>
          <a:p>
            <a:pPr algn="ctr"/>
            <a:r>
              <a:rPr lang="fr-FR" dirty="0"/>
              <a:t>www.mieuxrepirerenville.gouv.fr</a:t>
            </a:r>
          </a:p>
        </p:txBody>
      </p:sp>
      <p:sp>
        <p:nvSpPr>
          <p:cNvPr id="16" name="ZoneTexte 15">
            <a:extLst>
              <a:ext uri="{FF2B5EF4-FFF2-40B4-BE49-F238E27FC236}">
                <a16:creationId xmlns:a16="http://schemas.microsoft.com/office/drawing/2014/main" id="{652AF31B-EF53-488B-B025-8487EBEBE7BB}"/>
              </a:ext>
            </a:extLst>
          </p:cNvPr>
          <p:cNvSpPr txBox="1"/>
          <p:nvPr/>
        </p:nvSpPr>
        <p:spPr>
          <a:xfrm>
            <a:off x="8281680" y="5217865"/>
            <a:ext cx="2900670" cy="307777"/>
          </a:xfrm>
          <a:prstGeom prst="rect">
            <a:avLst/>
          </a:prstGeom>
          <a:noFill/>
        </p:spPr>
        <p:txBody>
          <a:bodyPr wrap="square" rtlCol="0">
            <a:spAutoFit/>
          </a:bodyPr>
          <a:lstStyle/>
          <a:p>
            <a:r>
              <a:rPr lang="fr-FR" sz="1400" b="1" dirty="0">
                <a:solidFill>
                  <a:srgbClr val="FF0000"/>
                </a:solidFill>
              </a:rPr>
              <a:t>=&gt; « territoires ZFE »</a:t>
            </a:r>
          </a:p>
        </p:txBody>
      </p:sp>
      <p:sp>
        <p:nvSpPr>
          <p:cNvPr id="18" name="ZoneTexte 17">
            <a:extLst>
              <a:ext uri="{FF2B5EF4-FFF2-40B4-BE49-F238E27FC236}">
                <a16:creationId xmlns:a16="http://schemas.microsoft.com/office/drawing/2014/main" id="{767CE617-22D3-4C2B-8854-C25CFC4B7D8B}"/>
              </a:ext>
            </a:extLst>
          </p:cNvPr>
          <p:cNvSpPr txBox="1"/>
          <p:nvPr/>
        </p:nvSpPr>
        <p:spPr>
          <a:xfrm>
            <a:off x="8281681" y="5588040"/>
            <a:ext cx="2900670" cy="307777"/>
          </a:xfrm>
          <a:prstGeom prst="rect">
            <a:avLst/>
          </a:prstGeom>
          <a:noFill/>
        </p:spPr>
        <p:txBody>
          <a:bodyPr wrap="square" rtlCol="0">
            <a:spAutoFit/>
          </a:bodyPr>
          <a:lstStyle/>
          <a:p>
            <a:r>
              <a:rPr lang="fr-FR" sz="1400" b="1" dirty="0">
                <a:solidFill>
                  <a:srgbClr val="FFC000"/>
                </a:solidFill>
              </a:rPr>
              <a:t>=&gt; « territoires de vigilance »</a:t>
            </a:r>
          </a:p>
        </p:txBody>
      </p:sp>
    </p:spTree>
    <p:extLst>
      <p:ext uri="{BB962C8B-B14F-4D97-AF65-F5344CB8AC3E}">
        <p14:creationId xmlns:p14="http://schemas.microsoft.com/office/powerpoint/2010/main" val="141648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7</a:t>
            </a:fld>
            <a:endParaRPr lang="fr-FR"/>
          </a:p>
        </p:txBody>
      </p:sp>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t="5356"/>
          <a:stretch>
            <a:fillRect/>
          </a:stretch>
        </p:blipFill>
        <p:spPr bwMode="auto">
          <a:xfrm>
            <a:off x="557159" y="2412407"/>
            <a:ext cx="1864003" cy="2592021"/>
          </a:xfrm>
          <a:prstGeom prst="rect">
            <a:avLst/>
          </a:prstGeom>
          <a:noFill/>
          <a:ln>
            <a:noFill/>
          </a:ln>
          <a:effectLst/>
          <a:extLst>
            <a:ext uri="{909E8E84-426E-40DD-AFC4-6F175D3DCCD1}">
              <a14:hiddenFill xmlns:a14="http://schemas.microsoft.com/office/drawing/2010/main">
                <a:blipFill dpi="0" rotWithShape="0">
                  <a:blip/>
                  <a:srcRect t="5356"/>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oneTexte 4"/>
          <p:cNvSpPr txBox="1"/>
          <p:nvPr/>
        </p:nvSpPr>
        <p:spPr>
          <a:xfrm>
            <a:off x="2812871" y="381814"/>
            <a:ext cx="8016238" cy="646331"/>
          </a:xfrm>
          <a:prstGeom prst="rect">
            <a:avLst/>
          </a:prstGeom>
          <a:noFill/>
        </p:spPr>
        <p:txBody>
          <a:bodyPr wrap="square" rtlCol="0">
            <a:spAutoFit/>
          </a:bodyPr>
          <a:lstStyle/>
          <a:p>
            <a:r>
              <a:rPr lang="fr-FR" sz="3600" dirty="0">
                <a:solidFill>
                  <a:schemeClr val="accent1"/>
                </a:solidFill>
                <a:latin typeface="Arial" panose="020B0604020202020204" pitchFamily="34" charset="0"/>
                <a:cs typeface="Arial" panose="020B0604020202020204" pitchFamily="34" charset="0"/>
              </a:rPr>
              <a:t>Rappel de la classification Crit’Air</a:t>
            </a:r>
          </a:p>
        </p:txBody>
      </p:sp>
      <p:sp>
        <p:nvSpPr>
          <p:cNvPr id="8" name="ZoneTexte 7"/>
          <p:cNvSpPr txBox="1"/>
          <p:nvPr/>
        </p:nvSpPr>
        <p:spPr>
          <a:xfrm>
            <a:off x="721217" y="1088800"/>
            <a:ext cx="8636442" cy="1015663"/>
          </a:xfrm>
          <a:prstGeom prst="rect">
            <a:avLst/>
          </a:prstGeom>
          <a:noFill/>
        </p:spPr>
        <p:txBody>
          <a:bodyPr wrap="square" rtlCol="0">
            <a:spAutoFit/>
          </a:bodyPr>
          <a:lstStyle/>
          <a:p>
            <a:pPr algn="just"/>
            <a:r>
              <a:rPr lang="fr-FR" sz="2000" dirty="0">
                <a:latin typeface="Arial" panose="020B0604020202020204" pitchFamily="34" charset="0"/>
                <a:cs typeface="Arial" panose="020B0604020202020204" pitchFamily="34" charset="0"/>
              </a:rPr>
              <a:t>Le transport routier est responsable de la majeure partie des émissions d’oxydes d’azote (</a:t>
            </a:r>
            <a:r>
              <a:rPr lang="fr-FR" sz="2000" dirty="0" err="1">
                <a:latin typeface="Arial" panose="020B0604020202020204" pitchFamily="34" charset="0"/>
                <a:cs typeface="Arial" panose="020B0604020202020204" pitchFamily="34" charset="0"/>
              </a:rPr>
              <a:t>NOx</a:t>
            </a:r>
            <a:r>
              <a:rPr lang="fr-FR" sz="2000" dirty="0">
                <a:latin typeface="Arial" panose="020B0604020202020204" pitchFamily="34" charset="0"/>
                <a:cs typeface="Arial" panose="020B0604020202020204" pitchFamily="34" charset="0"/>
              </a:rPr>
              <a:t>) et d’1/4 des émissions de particules PM10</a:t>
            </a:r>
            <a:r>
              <a:rPr lang="fr-FR" sz="2000" dirty="0"/>
              <a:t>.</a:t>
            </a:r>
          </a:p>
          <a:p>
            <a:pPr algn="just"/>
            <a:r>
              <a:rPr lang="fr-FR" sz="2000" dirty="0">
                <a:sym typeface="Wingdings" panose="05000000000000000000" pitchFamily="2" charset="2"/>
              </a:rPr>
              <a:t> </a:t>
            </a:r>
            <a:r>
              <a:rPr lang="fr-FR" sz="2000" dirty="0"/>
              <a:t>Enjeu sanitaire local</a:t>
            </a:r>
          </a:p>
        </p:txBody>
      </p:sp>
      <p:sp>
        <p:nvSpPr>
          <p:cNvPr id="9" name="ZoneTexte 8"/>
          <p:cNvSpPr txBox="1"/>
          <p:nvPr/>
        </p:nvSpPr>
        <p:spPr>
          <a:xfrm>
            <a:off x="2812871" y="2333816"/>
            <a:ext cx="6544788" cy="3508653"/>
          </a:xfrm>
          <a:prstGeom prst="rect">
            <a:avLst/>
          </a:prstGeom>
          <a:noFill/>
        </p:spPr>
        <p:txBody>
          <a:bodyPr wrap="square" rtlCol="0">
            <a:spAutoFit/>
          </a:bodyPr>
          <a:lstStyle/>
          <a:p>
            <a:pPr algn="just"/>
            <a:r>
              <a:rPr lang="fr-FR" sz="2000" dirty="0">
                <a:latin typeface="Arial" panose="020B0604020202020204" pitchFamily="34" charset="0"/>
                <a:cs typeface="Arial" panose="020B0604020202020204" pitchFamily="34" charset="0"/>
              </a:rPr>
              <a:t>Le classement des certificats qualité de l’air : </a:t>
            </a:r>
          </a:p>
          <a:p>
            <a:pPr marL="342900"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est issu de l’arrêté du 21 juin 2016 établissant la nomenclature des véhicules classés en fonction de leur niveau d’émission de polluants atmosphériques.</a:t>
            </a:r>
          </a:p>
          <a:p>
            <a:pPr marL="342900"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Se base sur les normes Euro établies par l’Union européenne, qui définissent notamment </a:t>
            </a:r>
            <a:r>
              <a:rPr lang="fr-FR" b="1" dirty="0">
                <a:latin typeface="Arial" panose="020B0604020202020204" pitchFamily="34" charset="0"/>
                <a:cs typeface="Arial" panose="020B0604020202020204" pitchFamily="34" charset="0"/>
              </a:rPr>
              <a:t>des valeurs limites d’émissions d’un véhicule (</a:t>
            </a:r>
            <a:r>
              <a:rPr lang="fr-FR" b="1" dirty="0" err="1">
                <a:latin typeface="Arial" panose="020B0604020202020204" pitchFamily="34" charset="0"/>
                <a:cs typeface="Arial" panose="020B0604020202020204" pitchFamily="34" charset="0"/>
              </a:rPr>
              <a:t>NOx</a:t>
            </a:r>
            <a:r>
              <a:rPr lang="fr-FR" b="1" dirty="0">
                <a:latin typeface="Arial" panose="020B0604020202020204" pitchFamily="34" charset="0"/>
                <a:cs typeface="Arial" panose="020B0604020202020204" pitchFamily="34" charset="0"/>
              </a:rPr>
              <a:t>, PM)</a:t>
            </a:r>
          </a:p>
          <a:p>
            <a:pPr algn="just"/>
            <a:endParaRPr lang="fr-FR" sz="2000" dirty="0">
              <a:latin typeface="Arial" panose="020B0604020202020204" pitchFamily="34" charset="0"/>
              <a:cs typeface="Arial" panose="020B0604020202020204" pitchFamily="34" charset="0"/>
            </a:endParaRPr>
          </a:p>
          <a:p>
            <a:r>
              <a:rPr lang="fr-FR" sz="2000" dirty="0" err="1">
                <a:latin typeface="Arial" panose="020B0604020202020204" pitchFamily="34" charset="0"/>
                <a:cs typeface="Arial" panose="020B0604020202020204" pitchFamily="34" charset="0"/>
              </a:rPr>
              <a:t>Crit’air</a:t>
            </a:r>
            <a:r>
              <a:rPr lang="fr-FR" sz="2000" dirty="0">
                <a:latin typeface="Arial" panose="020B0604020202020204" pitchFamily="34" charset="0"/>
                <a:cs typeface="Arial" panose="020B0604020202020204" pitchFamily="34" charset="0"/>
              </a:rPr>
              <a:t> est utilisé pour mettre </a:t>
            </a:r>
            <a:r>
              <a:rPr lang="en-GB" sz="2000" dirty="0" err="1">
                <a:latin typeface="Arial" panose="020B0604020202020204" pitchFamily="34" charset="0"/>
                <a:cs typeface="Arial" panose="020B0604020202020204" pitchFamily="34" charset="0"/>
              </a:rPr>
              <a:t>en</a:t>
            </a:r>
            <a:r>
              <a:rPr lang="en-GB" sz="2000" dirty="0">
                <a:latin typeface="Arial" panose="020B0604020202020204" pitchFamily="34" charset="0"/>
                <a:cs typeface="Arial" panose="020B0604020202020204" pitchFamily="34" charset="0"/>
              </a:rPr>
              <a:t> oeuvre 2 </a:t>
            </a:r>
            <a:r>
              <a:rPr lang="en-GB" sz="2000" dirty="0" err="1">
                <a:latin typeface="Arial" panose="020B0604020202020204" pitchFamily="34" charset="0"/>
                <a:cs typeface="Arial" panose="020B0604020202020204" pitchFamily="34" charset="0"/>
              </a:rPr>
              <a:t>dispositifs</a:t>
            </a:r>
            <a:r>
              <a:rPr lang="en-GB" sz="2000"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La circulation différenciée en cas de pic de pollution lié au transport routier</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Les ZFE</a:t>
            </a:r>
          </a:p>
        </p:txBody>
      </p:sp>
      <p:grpSp>
        <p:nvGrpSpPr>
          <p:cNvPr id="10" name="Groupe 9"/>
          <p:cNvGrpSpPr/>
          <p:nvPr/>
        </p:nvGrpSpPr>
        <p:grpSpPr>
          <a:xfrm>
            <a:off x="9550400" y="1301207"/>
            <a:ext cx="3161212" cy="1606512"/>
            <a:chOff x="600891" y="3788801"/>
            <a:chExt cx="3161212" cy="1606512"/>
          </a:xfrm>
        </p:grpSpPr>
        <p:pic>
          <p:nvPicPr>
            <p:cNvPr id="11" name="Image 10"/>
            <p:cNvPicPr>
              <a:picLocks noChangeAspect="1"/>
            </p:cNvPicPr>
            <p:nvPr/>
          </p:nvPicPr>
          <p:blipFill rotWithShape="1">
            <a:blip r:embed="rId3"/>
            <a:srcRect l="4658" t="9337" r="6846" b="10871"/>
            <a:stretch/>
          </p:blipFill>
          <p:spPr>
            <a:xfrm>
              <a:off x="600891" y="3788801"/>
              <a:ext cx="2233749" cy="1254035"/>
            </a:xfrm>
            <a:prstGeom prst="rect">
              <a:avLst/>
            </a:prstGeom>
          </p:spPr>
        </p:pic>
        <p:sp>
          <p:nvSpPr>
            <p:cNvPr id="12" name="ZoneTexte 11"/>
            <p:cNvSpPr txBox="1"/>
            <p:nvPr/>
          </p:nvSpPr>
          <p:spPr>
            <a:xfrm>
              <a:off x="600891" y="5133703"/>
              <a:ext cx="3161212" cy="261610"/>
            </a:xfrm>
            <a:prstGeom prst="rect">
              <a:avLst/>
            </a:prstGeom>
            <a:noFill/>
          </p:spPr>
          <p:txBody>
            <a:bodyPr wrap="square" rtlCol="0">
              <a:spAutoFit/>
            </a:bodyPr>
            <a:lstStyle/>
            <a:p>
              <a:r>
                <a:rPr lang="fr-FR" sz="1100" dirty="0"/>
                <a:t>Source : Santé Publique France</a:t>
              </a:r>
            </a:p>
          </p:txBody>
        </p:sp>
      </p:grpSp>
    </p:spTree>
    <p:extLst>
      <p:ext uri="{BB962C8B-B14F-4D97-AF65-F5344CB8AC3E}">
        <p14:creationId xmlns:p14="http://schemas.microsoft.com/office/powerpoint/2010/main" val="58758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8</a:t>
            </a:fld>
            <a:endParaRPr lang="fr-FR"/>
          </a:p>
        </p:txBody>
      </p:sp>
      <p:sp>
        <p:nvSpPr>
          <p:cNvPr id="3" name="ZoneTexte 2"/>
          <p:cNvSpPr txBox="1"/>
          <p:nvPr/>
        </p:nvSpPr>
        <p:spPr>
          <a:xfrm>
            <a:off x="2106387" y="109345"/>
            <a:ext cx="9225642" cy="1200329"/>
          </a:xfrm>
          <a:prstGeom prst="rect">
            <a:avLst/>
          </a:prstGeom>
          <a:noFill/>
        </p:spPr>
        <p:txBody>
          <a:bodyPr wrap="square" rtlCol="0">
            <a:spAutoFit/>
          </a:bodyPr>
          <a:lstStyle/>
          <a:p>
            <a:r>
              <a:rPr lang="fr-FR" sz="3600" dirty="0">
                <a:solidFill>
                  <a:schemeClr val="accent1"/>
                </a:solidFill>
                <a:latin typeface="Arial" panose="020B0604020202020204" pitchFamily="34" charset="0"/>
                <a:cs typeface="Arial" panose="020B0604020202020204" pitchFamily="34" charset="0"/>
              </a:rPr>
              <a:t>Lien entre normes Euro et classification </a:t>
            </a:r>
            <a:r>
              <a:rPr lang="fr-FR" sz="3600" dirty="0" err="1">
                <a:solidFill>
                  <a:schemeClr val="accent1"/>
                </a:solidFill>
                <a:latin typeface="Arial" panose="020B0604020202020204" pitchFamily="34" charset="0"/>
                <a:cs typeface="Arial" panose="020B0604020202020204" pitchFamily="34" charset="0"/>
              </a:rPr>
              <a:t>Crit’Air</a:t>
            </a:r>
            <a:endParaRPr lang="fr-FR" sz="3600" dirty="0">
              <a:solidFill>
                <a:schemeClr val="accent1"/>
              </a:solidFill>
              <a:latin typeface="Arial" panose="020B0604020202020204" pitchFamily="34" charset="0"/>
              <a:cs typeface="Arial" panose="020B0604020202020204" pitchFamily="34" charset="0"/>
            </a:endParaRPr>
          </a:p>
        </p:txBody>
      </p:sp>
      <p:sp>
        <p:nvSpPr>
          <p:cNvPr id="4" name="ZoneTexte 3"/>
          <p:cNvSpPr txBox="1"/>
          <p:nvPr/>
        </p:nvSpPr>
        <p:spPr>
          <a:xfrm>
            <a:off x="1047517" y="1309674"/>
            <a:ext cx="9872237" cy="6186309"/>
          </a:xfrm>
          <a:prstGeom prst="rect">
            <a:avLst/>
          </a:prstGeom>
          <a:noFill/>
        </p:spPr>
        <p:txBody>
          <a:bodyPr wrap="square" rtlCol="0">
            <a:spAutoFit/>
          </a:bodyPr>
          <a:lstStyle/>
          <a:p>
            <a:pPr marL="342900"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Créée en 2016 associée à une démarche de commande de vignette en ligne </a:t>
            </a:r>
          </a:p>
          <a:p>
            <a:pPr algn="just"/>
            <a:endParaRPr lang="fr-F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Valable et obligatoire en ZFE pour véhicules immatriculés en France et à l’étranger </a:t>
            </a:r>
          </a:p>
          <a:p>
            <a:pPr algn="just"/>
            <a:endParaRPr lang="fr-F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Basée sur les émissions </a:t>
            </a:r>
            <a:r>
              <a:rPr lang="fr-FR" b="1" dirty="0">
                <a:latin typeface="Arial" panose="020B0604020202020204" pitchFamily="34" charset="0"/>
                <a:cs typeface="Arial" panose="020B0604020202020204" pitchFamily="34" charset="0"/>
              </a:rPr>
              <a:t>à l’échappement </a:t>
            </a:r>
            <a:r>
              <a:rPr lang="fr-FR" dirty="0">
                <a:latin typeface="Arial" panose="020B0604020202020204" pitchFamily="34" charset="0"/>
                <a:cs typeface="Arial" panose="020B0604020202020204" pitchFamily="34" charset="0"/>
              </a:rPr>
              <a:t>de </a:t>
            </a:r>
            <a:r>
              <a:rPr lang="fr-FR" dirty="0" err="1">
                <a:latin typeface="Arial" panose="020B0604020202020204" pitchFamily="34" charset="0"/>
                <a:cs typeface="Arial" panose="020B0604020202020204" pitchFamily="34" charset="0"/>
              </a:rPr>
              <a:t>NOx</a:t>
            </a:r>
            <a:r>
              <a:rPr lang="fr-FR" dirty="0">
                <a:latin typeface="Arial" panose="020B0604020202020204" pitchFamily="34" charset="0"/>
                <a:cs typeface="Arial" panose="020B0604020202020204" pitchFamily="34" charset="0"/>
              </a:rPr>
              <a:t> (NO + NO2) et particules</a:t>
            </a:r>
          </a:p>
          <a:p>
            <a:pPr algn="just"/>
            <a:endParaRPr lang="fr-F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Mesures réalisées sur bancs moteurs + en cycle normalisé (depuis diesel </a:t>
            </a:r>
            <a:r>
              <a:rPr lang="fr-FR" dirty="0" err="1">
                <a:latin typeface="Arial" panose="020B0604020202020204" pitchFamily="34" charset="0"/>
                <a:cs typeface="Arial" panose="020B0604020202020204" pitchFamily="34" charset="0"/>
              </a:rPr>
              <a:t>Gate</a:t>
            </a:r>
            <a:r>
              <a:rPr lang="fr-FR" dirty="0">
                <a:latin typeface="Arial" panose="020B0604020202020204" pitchFamily="34" charset="0"/>
                <a:cs typeface="Arial" panose="020B0604020202020204" pitchFamily="34" charset="0"/>
              </a:rPr>
              <a:t>)</a:t>
            </a:r>
          </a:p>
          <a:p>
            <a:pPr algn="just"/>
            <a:endParaRPr lang="fr-F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Une norme Euro est associée à :</a:t>
            </a:r>
          </a:p>
          <a:p>
            <a:pPr marL="800100" lvl="1"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une date de première immatriculation</a:t>
            </a:r>
          </a:p>
          <a:p>
            <a:pPr marL="800100" lvl="1"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des contraintes techniques à respecter </a:t>
            </a:r>
            <a:r>
              <a:rPr lang="fr-FR" b="1" dirty="0">
                <a:latin typeface="Arial" panose="020B0604020202020204" pitchFamily="34" charset="0"/>
                <a:cs typeface="Arial" panose="020B0604020202020204" pitchFamily="34" charset="0"/>
              </a:rPr>
              <a:t>dont les niveaux d’émissions de polluants</a:t>
            </a:r>
          </a:p>
          <a:p>
            <a:pPr marL="800100" lvl="1" indent="-342900" algn="just">
              <a:buFont typeface="Arial" panose="020B0604020202020204" pitchFamily="34" charset="0"/>
              <a:buChar char="•"/>
            </a:pPr>
            <a:r>
              <a:rPr lang="fr-FR" dirty="0">
                <a:latin typeface="Arial" panose="020B0604020202020204" pitchFamily="34" charset="0"/>
                <a:cs typeface="Arial" panose="020B0604020202020204" pitchFamily="34" charset="0"/>
              </a:rPr>
              <a:t>une codification sur la carte grise qui permet l’identification de la vignette</a:t>
            </a:r>
          </a:p>
          <a:p>
            <a:pPr lvl="1" algn="just"/>
            <a:endParaRPr lang="fr-FR"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à"/>
            </a:pPr>
            <a:r>
              <a:rPr lang="fr-FR" dirty="0">
                <a:latin typeface="Arial" panose="020B0604020202020204" pitchFamily="34" charset="0"/>
                <a:cs typeface="Arial" panose="020B0604020202020204" pitchFamily="34" charset="0"/>
              </a:rPr>
              <a:t>Mise à jour par arrêté pour ajouter les nouveaux carburants, les nouveaux véhicules en fonction des études disponibles et robustes</a:t>
            </a:r>
          </a:p>
          <a:p>
            <a:pPr lvl="1" algn="just"/>
            <a:endParaRPr lang="fr-FR"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à"/>
            </a:pPr>
            <a:r>
              <a:rPr lang="fr-FR" dirty="0">
                <a:latin typeface="Arial" panose="020B0604020202020204" pitchFamily="34" charset="0"/>
                <a:cs typeface="Arial" panose="020B0604020202020204" pitchFamily="34" charset="0"/>
              </a:rPr>
              <a:t>Norme Euro 7 à intégrer ultérieurement (émissions de particules liées au freinage/ protocole de mesure tout juste adopté au niveau européen)</a:t>
            </a:r>
          </a:p>
          <a:p>
            <a:pPr marL="742950" lvl="1" indent="-285750" algn="just">
              <a:buFont typeface="Wingdings" panose="05000000000000000000" pitchFamily="2" charset="2"/>
              <a:buChar char="à"/>
            </a:pPr>
            <a:endParaRPr lang="fr-FR" dirty="0">
              <a:latin typeface="Arial" panose="020B0604020202020204" pitchFamily="34" charset="0"/>
              <a:cs typeface="Arial" panose="020B0604020202020204" pitchFamily="34" charset="0"/>
            </a:endParaRPr>
          </a:p>
          <a:p>
            <a:pPr lvl="1" algn="just"/>
            <a:endParaRPr lang="fr-FR" dirty="0">
              <a:latin typeface="Arial" panose="020B0604020202020204" pitchFamily="34" charset="0"/>
              <a:cs typeface="Arial" panose="020B0604020202020204" pitchFamily="34" charset="0"/>
            </a:endParaRPr>
          </a:p>
          <a:p>
            <a:pPr lvl="1" algn="just"/>
            <a:endParaRPr lang="fr-F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5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4294967295"/>
          </p:nvPr>
        </p:nvSpPr>
        <p:spPr>
          <a:xfrm>
            <a:off x="9550400" y="6370462"/>
            <a:ext cx="714828" cy="365125"/>
          </a:xfrm>
        </p:spPr>
        <p:txBody>
          <a:bodyPr/>
          <a:lstStyle/>
          <a:p>
            <a:fld id="{07C99ADF-20A6-40EF-AAB9-F326D6E12C60}" type="slidenum">
              <a:rPr lang="fr-FR" smtClean="0"/>
              <a:t>9</a:t>
            </a:fld>
            <a:endParaRPr lang="fr-FR"/>
          </a:p>
        </p:txBody>
      </p:sp>
      <p:sp>
        <p:nvSpPr>
          <p:cNvPr id="3" name="ZoneTexte 2"/>
          <p:cNvSpPr txBox="1"/>
          <p:nvPr/>
        </p:nvSpPr>
        <p:spPr>
          <a:xfrm>
            <a:off x="3179836" y="432511"/>
            <a:ext cx="9225642" cy="646331"/>
          </a:xfrm>
          <a:prstGeom prst="rect">
            <a:avLst/>
          </a:prstGeom>
          <a:noFill/>
        </p:spPr>
        <p:txBody>
          <a:bodyPr wrap="square" rtlCol="0">
            <a:spAutoFit/>
          </a:bodyPr>
          <a:lstStyle/>
          <a:p>
            <a:r>
              <a:rPr lang="fr-FR" sz="3600" dirty="0" err="1">
                <a:solidFill>
                  <a:schemeClr val="accent1"/>
                </a:solidFill>
                <a:latin typeface="Arial" panose="020B0604020202020204" pitchFamily="34" charset="0"/>
                <a:cs typeface="Arial" panose="020B0604020202020204" pitchFamily="34" charset="0"/>
              </a:rPr>
              <a:t>Rétrofit</a:t>
            </a:r>
            <a:r>
              <a:rPr lang="fr-FR" sz="3600" dirty="0">
                <a:solidFill>
                  <a:schemeClr val="accent1"/>
                </a:solidFill>
                <a:latin typeface="Arial" panose="020B0604020202020204" pitchFamily="34" charset="0"/>
                <a:cs typeface="Arial" panose="020B0604020202020204" pitchFamily="34" charset="0"/>
              </a:rPr>
              <a:t> et classification </a:t>
            </a:r>
            <a:r>
              <a:rPr lang="fr-FR" sz="3600" dirty="0" err="1">
                <a:solidFill>
                  <a:schemeClr val="accent1"/>
                </a:solidFill>
                <a:latin typeface="Arial" panose="020B0604020202020204" pitchFamily="34" charset="0"/>
                <a:cs typeface="Arial" panose="020B0604020202020204" pitchFamily="34" charset="0"/>
              </a:rPr>
              <a:t>Crit’Air</a:t>
            </a:r>
            <a:endParaRPr lang="fr-FR" sz="3600" dirty="0">
              <a:solidFill>
                <a:schemeClr val="accent1"/>
              </a:solidFill>
              <a:latin typeface="Arial" panose="020B0604020202020204" pitchFamily="34" charset="0"/>
              <a:cs typeface="Arial" panose="020B0604020202020204" pitchFamily="34" charset="0"/>
            </a:endParaRPr>
          </a:p>
        </p:txBody>
      </p:sp>
      <p:sp>
        <p:nvSpPr>
          <p:cNvPr id="5" name="ZoneTexte 4"/>
          <p:cNvSpPr txBox="1"/>
          <p:nvPr/>
        </p:nvSpPr>
        <p:spPr>
          <a:xfrm>
            <a:off x="476209" y="1078842"/>
            <a:ext cx="10927786" cy="5293757"/>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1 - </a:t>
            </a:r>
            <a:r>
              <a:rPr lang="fr-FR" sz="1600" b="1" dirty="0" err="1">
                <a:solidFill>
                  <a:schemeClr val="accent1">
                    <a:lumMod val="75000"/>
                  </a:schemeClr>
                </a:solidFill>
                <a:latin typeface="Arial" panose="020B0604020202020204" pitchFamily="34" charset="0"/>
                <a:cs typeface="Arial" panose="020B0604020202020204" pitchFamily="34" charset="0"/>
              </a:rPr>
              <a:t>Rétrofit</a:t>
            </a:r>
            <a:r>
              <a:rPr lang="fr-FR" sz="1600" b="1" dirty="0">
                <a:solidFill>
                  <a:schemeClr val="accent1">
                    <a:lumMod val="75000"/>
                  </a:schemeClr>
                </a:solidFill>
                <a:latin typeface="Arial" panose="020B0604020202020204" pitchFamily="34" charset="0"/>
                <a:cs typeface="Arial" panose="020B0604020202020204" pitchFamily="34" charset="0"/>
              </a:rPr>
              <a:t> électrique </a:t>
            </a:r>
            <a:r>
              <a:rPr lang="fr-FR" sz="1600" b="1" dirty="0">
                <a:latin typeface="Arial" panose="020B0604020202020204" pitchFamily="34" charset="0"/>
                <a:cs typeface="Arial" panose="020B0604020202020204" pitchFamily="34" charset="0"/>
              </a:rPr>
              <a:t>: arrêté du 13 mars 2020 (modifié en 2023) </a:t>
            </a:r>
          </a:p>
          <a:p>
            <a:pPr marL="285750" indent="-285750" algn="just">
              <a:buFontTx/>
              <a:buChar char="-"/>
            </a:pPr>
            <a:r>
              <a:rPr lang="fr-FR" sz="1600" dirty="0">
                <a:latin typeface="Arial" panose="020B0604020202020204" pitchFamily="34" charset="0"/>
                <a:cs typeface="Arial" panose="020B0604020202020204" pitchFamily="34" charset="0"/>
              </a:rPr>
              <a:t>Arrêté modifié pour faciliter les procédures d’homologation à la demande des professionnels.</a:t>
            </a:r>
          </a:p>
          <a:p>
            <a:pPr lvl="1" algn="just"/>
            <a:r>
              <a:rPr lang="fr-FR" sz="1600" dirty="0">
                <a:latin typeface="Arial" panose="020B0604020202020204" pitchFamily="34" charset="0"/>
                <a:cs typeface="Arial" panose="020B0604020202020204" pitchFamily="34" charset="0"/>
                <a:sym typeface="Wingdings" panose="05000000000000000000" pitchFamily="2" charset="2"/>
              </a:rPr>
              <a:t> </a:t>
            </a:r>
            <a:r>
              <a:rPr lang="fr-FR" sz="1600" dirty="0">
                <a:latin typeface="Arial" panose="020B0604020202020204" pitchFamily="34" charset="0"/>
                <a:cs typeface="Arial" panose="020B0604020202020204" pitchFamily="34" charset="0"/>
              </a:rPr>
              <a:t>Les véhicules transformés avec un dispositif de </a:t>
            </a:r>
            <a:r>
              <a:rPr lang="fr-FR" sz="1600" dirty="0" err="1">
                <a:latin typeface="Arial" panose="020B0604020202020204" pitchFamily="34" charset="0"/>
                <a:cs typeface="Arial" panose="020B0604020202020204" pitchFamily="34" charset="0"/>
              </a:rPr>
              <a:t>retrofit</a:t>
            </a:r>
            <a:r>
              <a:rPr lang="fr-FR" sz="1600" dirty="0">
                <a:latin typeface="Arial" panose="020B0604020202020204" pitchFamily="34" charset="0"/>
                <a:cs typeface="Arial" panose="020B0604020202020204" pitchFamily="34" charset="0"/>
              </a:rPr>
              <a:t> électrique (ou avec pile à combustible H2) peuvent bénéficier, suite à la modification de leur certificat d’immatriculation, d’un classement </a:t>
            </a:r>
            <a:r>
              <a:rPr lang="fr-FR" sz="1600" dirty="0" err="1">
                <a:latin typeface="Arial" panose="020B0604020202020204" pitchFamily="34" charset="0"/>
                <a:cs typeface="Arial" panose="020B0604020202020204" pitchFamily="34" charset="0"/>
              </a:rPr>
              <a:t>Crit’Air</a:t>
            </a:r>
            <a:r>
              <a:rPr lang="fr-FR" sz="1600" dirty="0">
                <a:latin typeface="Arial" panose="020B0604020202020204" pitchFamily="34" charset="0"/>
                <a:cs typeface="Arial" panose="020B0604020202020204" pitchFamily="34" charset="0"/>
              </a:rPr>
              <a:t> « Electrique » (VP, camionnettes, VUL).</a:t>
            </a:r>
          </a:p>
          <a:p>
            <a:pPr marL="742950" lvl="1" indent="-285750" algn="just">
              <a:buFontTx/>
              <a:buChar char="-"/>
            </a:pPr>
            <a:endParaRPr lang="fr-FR" sz="1600" b="1" dirty="0">
              <a:latin typeface="Arial" panose="020B0604020202020204" pitchFamily="34" charset="0"/>
              <a:cs typeface="Arial" panose="020B0604020202020204" pitchFamily="34" charset="0"/>
            </a:endParaRPr>
          </a:p>
          <a:p>
            <a:pPr algn="just"/>
            <a:r>
              <a:rPr lang="fr-FR" sz="1600" b="1" dirty="0">
                <a:latin typeface="Arial" panose="020B0604020202020204" pitchFamily="34" charset="0"/>
                <a:cs typeface="Arial" panose="020B0604020202020204" pitchFamily="34" charset="0"/>
              </a:rPr>
              <a:t>2- </a:t>
            </a:r>
            <a:r>
              <a:rPr lang="fr-FR" sz="1600" b="1" dirty="0" err="1">
                <a:solidFill>
                  <a:schemeClr val="accent1">
                    <a:lumMod val="75000"/>
                  </a:schemeClr>
                </a:solidFill>
                <a:latin typeface="Arial" panose="020B0604020202020204" pitchFamily="34" charset="0"/>
                <a:cs typeface="Arial" panose="020B0604020202020204" pitchFamily="34" charset="0"/>
              </a:rPr>
              <a:t>Rétrofit</a:t>
            </a:r>
            <a:r>
              <a:rPr lang="fr-FR" sz="1600" b="1" dirty="0">
                <a:solidFill>
                  <a:schemeClr val="accent1">
                    <a:lumMod val="75000"/>
                  </a:schemeClr>
                </a:solidFill>
                <a:latin typeface="Arial" panose="020B0604020202020204" pitchFamily="34" charset="0"/>
                <a:cs typeface="Arial" panose="020B0604020202020204" pitchFamily="34" charset="0"/>
              </a:rPr>
              <a:t> : filtre à particules, système </a:t>
            </a:r>
            <a:r>
              <a:rPr lang="fr-FR" sz="1600" b="1" dirty="0" err="1">
                <a:solidFill>
                  <a:schemeClr val="accent1">
                    <a:lumMod val="75000"/>
                  </a:schemeClr>
                </a:solidFill>
                <a:latin typeface="Arial" panose="020B0604020202020204" pitchFamily="34" charset="0"/>
                <a:cs typeface="Arial" panose="020B0604020202020204" pitchFamily="34" charset="0"/>
              </a:rPr>
              <a:t>DenOx</a:t>
            </a:r>
            <a:r>
              <a:rPr lang="fr-FR" sz="1600" b="1" dirty="0">
                <a:latin typeface="Arial" panose="020B0604020202020204" pitchFamily="34" charset="0"/>
                <a:cs typeface="Arial" panose="020B0604020202020204" pitchFamily="34" charset="0"/>
              </a:rPr>
              <a:t> (modifié en 2023)</a:t>
            </a:r>
          </a:p>
          <a:p>
            <a:pPr marL="285750" indent="-285750" algn="just">
              <a:buFontTx/>
              <a:buChar char="-"/>
            </a:pPr>
            <a:r>
              <a:rPr lang="fr-FR" sz="1600" dirty="0">
                <a:latin typeface="Arial" panose="020B0604020202020204" pitchFamily="34" charset="0"/>
                <a:cs typeface="Arial" panose="020B0604020202020204" pitchFamily="34" charset="0"/>
              </a:rPr>
              <a:t>l’arrêté du 15 mai 2013 visant les conditions d'installation et de réception des dispositifs de post-équipement permettant de réduire les émissions de polluants des véhicules lourds en service, encadre l’installation de dispositifs anti-pollution (système Filtre à particules, </a:t>
            </a:r>
            <a:r>
              <a:rPr lang="fr-FR" sz="1600" dirty="0" err="1">
                <a:latin typeface="Arial" panose="020B0604020202020204" pitchFamily="34" charset="0"/>
                <a:cs typeface="Arial" panose="020B0604020202020204" pitchFamily="34" charset="0"/>
              </a:rPr>
              <a:t>DeNox</a:t>
            </a:r>
            <a:r>
              <a:rPr lang="fr-FR" sz="1600" dirty="0">
                <a:latin typeface="Arial" panose="020B0604020202020204" pitchFamily="34" charset="0"/>
                <a:cs typeface="Arial" panose="020B0604020202020204" pitchFamily="34" charset="0"/>
              </a:rPr>
              <a:t>,) en </a:t>
            </a:r>
            <a:r>
              <a:rPr lang="fr-FR" sz="1600" dirty="0" err="1">
                <a:latin typeface="Arial" panose="020B0604020202020204" pitchFamily="34" charset="0"/>
                <a:cs typeface="Arial" panose="020B0604020202020204" pitchFamily="34" charset="0"/>
              </a:rPr>
              <a:t>retrofit</a:t>
            </a:r>
            <a:r>
              <a:rPr lang="fr-FR" sz="1600" dirty="0">
                <a:latin typeface="Arial" panose="020B0604020202020204" pitchFamily="34" charset="0"/>
                <a:cs typeface="Arial" panose="020B0604020202020204" pitchFamily="34" charset="0"/>
              </a:rPr>
              <a:t> pour réduire les émission de particules et/ou d'oxydes d'azotes des </a:t>
            </a:r>
            <a:r>
              <a:rPr lang="fr-FR" sz="1600" b="1" dirty="0">
                <a:latin typeface="Arial" panose="020B0604020202020204" pitchFamily="34" charset="0"/>
                <a:cs typeface="Arial" panose="020B0604020202020204" pitchFamily="34" charset="0"/>
              </a:rPr>
              <a:t>véhicules lourds </a:t>
            </a:r>
            <a:r>
              <a:rPr lang="fr-FR" sz="1600" dirty="0">
                <a:latin typeface="Arial" panose="020B0604020202020204" pitchFamily="34" charset="0"/>
                <a:cs typeface="Arial" panose="020B0604020202020204" pitchFamily="34" charset="0"/>
              </a:rPr>
              <a:t>anciens en circulation.</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-&gt; Modifié en 2023 pour intégrer les spécificités du règlement ONU n°132 relatif aux prescriptions uniformes relatives à l’homologation des dispositifs antipollution de mise à niveau (DAM) destinés aux véhicules utilitaires lourds, aux tracteurs agricoles et forestiers et aux engins mobiles non routiers à moteurs à allumage par compression, à titre d’équivalence aux dispositions nationales existantes.</a:t>
            </a:r>
          </a:p>
          <a:p>
            <a:pPr marL="285750" indent="-285750" algn="just">
              <a:buFontTx/>
              <a:buChar char="-"/>
            </a:pPr>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sym typeface="Wingdings" panose="05000000000000000000" pitchFamily="2" charset="2"/>
              </a:rPr>
              <a:t>        L</a:t>
            </a:r>
            <a:r>
              <a:rPr lang="fr-FR" sz="1600" dirty="0">
                <a:latin typeface="Arial" panose="020B0604020202020204" pitchFamily="34" charset="0"/>
                <a:cs typeface="Arial" panose="020B0604020202020204" pitchFamily="34" charset="0"/>
              </a:rPr>
              <a:t>es véhicules initialement réceptionnés selon les normes d’émissions Euro IV, Euro V ou Euro V EEV peuvent après installation de ces dispositifs homologués obtenir une équivalence d’émissions de polluants de niveau Euro VI (limité à Euro V jusqu'à présent)  / délivrance d’une nouvelle vignette Crit’Air. </a:t>
            </a:r>
          </a:p>
          <a:p>
            <a:pPr marL="285750" indent="-285750" algn="just">
              <a:buFontTx/>
              <a:buChar char="-"/>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850272"/>
      </p:ext>
    </p:extLst>
  </p:cSld>
  <p:clrMapOvr>
    <a:masterClrMapping/>
  </p:clrMapOvr>
</p:sld>
</file>

<file path=ppt/theme/theme1.xml><?xml version="1.0" encoding="utf-8"?>
<a:theme xmlns:a="http://schemas.openxmlformats.org/drawingml/2006/main" name="Thème Office">
  <a:themeElements>
    <a:clrScheme name="ADEME">
      <a:dk1>
        <a:sysClr val="windowText" lastClr="000000"/>
      </a:dk1>
      <a:lt1>
        <a:sysClr val="window" lastClr="FFFFFF"/>
      </a:lt1>
      <a:dk2>
        <a:srgbClr val="169B62"/>
      </a:dk2>
      <a:lt2>
        <a:srgbClr val="466964"/>
      </a:lt2>
      <a:accent1>
        <a:srgbClr val="5770BE"/>
      </a:accent1>
      <a:accent2>
        <a:srgbClr val="484D7A"/>
      </a:accent2>
      <a:accent3>
        <a:srgbClr val="FF8D7E"/>
      </a:accent3>
      <a:accent4>
        <a:srgbClr val="FFE800"/>
      </a:accent4>
      <a:accent5>
        <a:srgbClr val="FF9940"/>
      </a:accent5>
      <a:accent6>
        <a:srgbClr val="FF6F4C"/>
      </a:accent6>
      <a:hlink>
        <a:srgbClr val="7D4E5B"/>
      </a:hlink>
      <a:folHlink>
        <a:srgbClr val="A26859"/>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320_ADEME_Masque PPT Arial.pptx [Lecture seule]" id="{2C70ABF1-A830-4F25-86D2-0526B50EC19D}" vid="{57811D07-33D5-43AE-8025-39FCACA175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modele_bleu-16_9</Template>
  <TotalTime>393</TotalTime>
  <Words>1856</Words>
  <Application>Microsoft Office PowerPoint</Application>
  <PresentationFormat>Grand écran</PresentationFormat>
  <Paragraphs>181</Paragraphs>
  <Slides>26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Calibri</vt:lpstr>
      <vt:lpstr>Wingdings</vt:lpstr>
      <vt:lpstr>Thème Office</vt:lpstr>
      <vt:lpstr>Les journées ZFE-m</vt:lpstr>
      <vt:lpstr>Présentation PowerPoint</vt:lpstr>
      <vt:lpstr>Dispositif Crit’Air et portail ZFE </vt:lpstr>
      <vt:lpstr>La loi prévoit la mise en place de ZFE dans les grandes agglomérations, avec une flexibilité adaptée en fonction des niveaux locaux de pollution de l’air</vt:lpstr>
      <vt:lpstr>Obligations minimales imposées par la loi, en fonction de la qualité de l’air mesurées dans les stations de mesure des grandes agglomérations </vt:lpstr>
      <vt:lpstr>Déploiement des ZFE</vt:lpstr>
      <vt:lpstr>Présentation PowerPoint</vt:lpstr>
      <vt:lpstr>Présentation PowerPoint</vt:lpstr>
      <vt:lpstr>Présentation PowerPoint</vt:lpstr>
      <vt:lpstr>Outils d’accompagnement</vt:lpstr>
      <vt:lpstr>Portail métier</vt:lpstr>
      <vt:lpstr>Présentation PowerPoint</vt:lpstr>
      <vt:lpstr>Présentation PowerPoint</vt:lpstr>
      <vt:lpstr>Présentation PowerPoint</vt:lpstr>
      <vt:lpstr>Présentation PowerPoint</vt:lpstr>
      <vt:lpstr>ZFE Green</vt:lpstr>
      <vt:lpstr>Campagne de communication</vt:lpstr>
      <vt:lpstr>Campagne de communication</vt:lpstr>
      <vt:lpstr>Campagne de communication</vt:lpstr>
      <vt:lpstr>Campagne de communication</vt:lpstr>
      <vt:lpstr>Actualités Contrôle Automatisé</vt:lpstr>
      <vt:lpstr>Répartition des rôles  L’État : Les collectivités territoriales :</vt:lpstr>
      <vt:lpstr>Éléments complémentaires et calendrier</vt:lpstr>
      <vt:lpstr>Actualités Expertise Transports et Mobilité</vt:lpstr>
      <vt:lpstr>Présentation PowerPoint</vt:lpstr>
      <vt:lpstr>Présentation PowerPoint</vt:lpstr>
    </vt:vector>
  </TitlesOfParts>
  <Company>ADEME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EN MAJUSCULES,  SUR DEUX LIGNES MAXIMUM</dc:title>
  <dc:creator>TILLY Jeanne</dc:creator>
  <cp:lastModifiedBy>DERKENNE Chantal</cp:lastModifiedBy>
  <cp:revision>11</cp:revision>
  <dcterms:created xsi:type="dcterms:W3CDTF">2020-10-20T14:23:31Z</dcterms:created>
  <dcterms:modified xsi:type="dcterms:W3CDTF">2023-11-21T01:23:05Z</dcterms:modified>
</cp:coreProperties>
</file>